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3"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o-RO" dirty="0"/>
              <a:t>Bugetul</a:t>
            </a:r>
            <a:r>
              <a:rPr lang="ro-RO" baseline="0" dirty="0"/>
              <a:t> aprobat anul </a:t>
            </a:r>
            <a:r>
              <a:rPr lang="ro-RO" baseline="0" dirty="0" smtClean="0"/>
              <a:t>2023 </a:t>
            </a:r>
            <a:r>
              <a:rPr lang="ro-RO" baseline="0" dirty="0"/>
              <a:t>comparativ cu anul </a:t>
            </a:r>
            <a:r>
              <a:rPr lang="ro-RO" baseline="0" dirty="0" smtClean="0"/>
              <a:t>2022</a:t>
            </a:r>
            <a:endParaRPr lang="ru-RU"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Лист1!$B$2</c:f>
              <c:strCache>
                <c:ptCount val="1"/>
                <c:pt idx="0">
                  <c:v>anul 2022, mii lei</c:v>
                </c:pt>
              </c:strCache>
            </c:strRef>
          </c:tx>
          <c:spPr>
            <a:solidFill>
              <a:schemeClr val="accent1"/>
            </a:solidFill>
            <a:ln>
              <a:noFill/>
            </a:ln>
            <a:effectLst/>
            <a:sp3d/>
          </c:spPr>
          <c:invertIfNegative val="0"/>
          <c:cat>
            <c:strRef>
              <c:f>Лист1!$A$3:$A$6</c:f>
              <c:strCache>
                <c:ptCount val="4"/>
                <c:pt idx="0">
                  <c:v>costul programelor de studii</c:v>
                </c:pt>
                <c:pt idx="1">
                  <c:v>costul pentru burse</c:v>
                </c:pt>
                <c:pt idx="2">
                  <c:v>întreținerea căminelor</c:v>
                </c:pt>
                <c:pt idx="3">
                  <c:v>asigurarea alimentației</c:v>
                </c:pt>
              </c:strCache>
            </c:strRef>
          </c:cat>
          <c:val>
            <c:numRef>
              <c:f>Лист1!$B$3:$B$6</c:f>
              <c:numCache>
                <c:formatCode>General</c:formatCode>
                <c:ptCount val="4"/>
                <c:pt idx="0">
                  <c:v>5514.2</c:v>
                </c:pt>
                <c:pt idx="1">
                  <c:v>1245.5</c:v>
                </c:pt>
                <c:pt idx="2">
                  <c:v>1290.7</c:v>
                </c:pt>
                <c:pt idx="3">
                  <c:v>811.9</c:v>
                </c:pt>
              </c:numCache>
            </c:numRef>
          </c:val>
          <c:extLst>
            <c:ext xmlns:c16="http://schemas.microsoft.com/office/drawing/2014/chart" uri="{C3380CC4-5D6E-409C-BE32-E72D297353CC}">
              <c16:uniqueId val="{00000000-4C38-4F48-8B01-5F2B383C2D4F}"/>
            </c:ext>
          </c:extLst>
        </c:ser>
        <c:ser>
          <c:idx val="1"/>
          <c:order val="1"/>
          <c:tx>
            <c:strRef>
              <c:f>Лист1!$C$2</c:f>
              <c:strCache>
                <c:ptCount val="1"/>
                <c:pt idx="0">
                  <c:v>anul 2023, mii lei</c:v>
                </c:pt>
              </c:strCache>
            </c:strRef>
          </c:tx>
          <c:spPr>
            <a:solidFill>
              <a:schemeClr val="accent2"/>
            </a:solidFill>
            <a:ln>
              <a:noFill/>
            </a:ln>
            <a:effectLst/>
            <a:sp3d/>
          </c:spPr>
          <c:invertIfNegative val="0"/>
          <c:cat>
            <c:strRef>
              <c:f>Лист1!$A$3:$A$6</c:f>
              <c:strCache>
                <c:ptCount val="4"/>
                <c:pt idx="0">
                  <c:v>costul programelor de studii</c:v>
                </c:pt>
                <c:pt idx="1">
                  <c:v>costul pentru burse</c:v>
                </c:pt>
                <c:pt idx="2">
                  <c:v>întreținerea căminelor</c:v>
                </c:pt>
                <c:pt idx="3">
                  <c:v>asigurarea alimentației</c:v>
                </c:pt>
              </c:strCache>
            </c:strRef>
          </c:cat>
          <c:val>
            <c:numRef>
              <c:f>Лист1!$C$3:$C$6</c:f>
              <c:numCache>
                <c:formatCode>General</c:formatCode>
                <c:ptCount val="4"/>
                <c:pt idx="0">
                  <c:v>6135.8</c:v>
                </c:pt>
                <c:pt idx="1">
                  <c:v>1301.0999999999999</c:v>
                </c:pt>
                <c:pt idx="2">
                  <c:v>1854.8</c:v>
                </c:pt>
                <c:pt idx="3">
                  <c:v>980.4</c:v>
                </c:pt>
              </c:numCache>
            </c:numRef>
          </c:val>
          <c:extLst>
            <c:ext xmlns:c16="http://schemas.microsoft.com/office/drawing/2014/chart" uri="{C3380CC4-5D6E-409C-BE32-E72D297353CC}">
              <c16:uniqueId val="{00000001-4C38-4F48-8B01-5F2B383C2D4F}"/>
            </c:ext>
          </c:extLst>
        </c:ser>
        <c:dLbls>
          <c:showLegendKey val="0"/>
          <c:showVal val="0"/>
          <c:showCatName val="0"/>
          <c:showSerName val="0"/>
          <c:showPercent val="0"/>
          <c:showBubbleSize val="0"/>
        </c:dLbls>
        <c:gapWidth val="150"/>
        <c:shape val="box"/>
        <c:axId val="228068944"/>
        <c:axId val="271363304"/>
        <c:axId val="0"/>
      </c:bar3DChart>
      <c:catAx>
        <c:axId val="2280689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1363304"/>
        <c:crosses val="autoZero"/>
        <c:auto val="1"/>
        <c:lblAlgn val="ctr"/>
        <c:lblOffset val="100"/>
        <c:noMultiLvlLbl val="0"/>
      </c:catAx>
      <c:valAx>
        <c:axId val="271363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280689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o-RO"/>
              <a:t>Modificări de micșorare a bugetului aprobat</a:t>
            </a:r>
            <a:endParaRPr lang="ru-RU"/>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Лист1!$B$31:$B$32</c:f>
              <c:strCache>
                <c:ptCount val="2"/>
                <c:pt idx="0">
                  <c:v>Modificări de micșorare a bugetului aprobat</c:v>
                </c:pt>
                <c:pt idx="1">
                  <c:v>asigurarea alimentației</c:v>
                </c:pt>
              </c:strCache>
            </c:strRef>
          </c:tx>
          <c:spPr>
            <a:solidFill>
              <a:schemeClr val="accent1"/>
            </a:solidFill>
            <a:ln>
              <a:noFill/>
            </a:ln>
            <a:effectLst/>
            <a:sp3d/>
          </c:spPr>
          <c:invertIfNegative val="0"/>
          <c:cat>
            <c:strRef>
              <c:f>Лист1!$A$33:$A$34</c:f>
              <c:strCache>
                <c:ptCount val="2"/>
                <c:pt idx="0">
                  <c:v>anul 2022, mii lei</c:v>
                </c:pt>
                <c:pt idx="1">
                  <c:v>anul 2023, mii lei</c:v>
                </c:pt>
              </c:strCache>
            </c:strRef>
          </c:cat>
          <c:val>
            <c:numRef>
              <c:f>Лист1!$B$33:$B$34</c:f>
              <c:numCache>
                <c:formatCode>General</c:formatCode>
                <c:ptCount val="2"/>
                <c:pt idx="0">
                  <c:v>136.5</c:v>
                </c:pt>
                <c:pt idx="1">
                  <c:v>133.6</c:v>
                </c:pt>
              </c:numCache>
            </c:numRef>
          </c:val>
          <c:extLst>
            <c:ext xmlns:c16="http://schemas.microsoft.com/office/drawing/2014/chart" uri="{C3380CC4-5D6E-409C-BE32-E72D297353CC}">
              <c16:uniqueId val="{00000000-1A1B-4999-AE5C-1AEC98C24FA8}"/>
            </c:ext>
          </c:extLst>
        </c:ser>
        <c:ser>
          <c:idx val="1"/>
          <c:order val="1"/>
          <c:tx>
            <c:strRef>
              <c:f>Лист1!$C$31:$C$32</c:f>
              <c:strCache>
                <c:ptCount val="2"/>
                <c:pt idx="0">
                  <c:v>Modificări de micșorare a bugetului aprobat</c:v>
                </c:pt>
                <c:pt idx="1">
                  <c:v>costul pentru burse</c:v>
                </c:pt>
              </c:strCache>
            </c:strRef>
          </c:tx>
          <c:spPr>
            <a:solidFill>
              <a:schemeClr val="accent2"/>
            </a:solidFill>
            <a:ln>
              <a:noFill/>
            </a:ln>
            <a:effectLst/>
            <a:sp3d/>
          </c:spPr>
          <c:invertIfNegative val="0"/>
          <c:cat>
            <c:strRef>
              <c:f>Лист1!$A$33:$A$34</c:f>
              <c:strCache>
                <c:ptCount val="2"/>
                <c:pt idx="0">
                  <c:v>anul 2022, mii lei</c:v>
                </c:pt>
                <c:pt idx="1">
                  <c:v>anul 2023, mii lei</c:v>
                </c:pt>
              </c:strCache>
            </c:strRef>
          </c:cat>
          <c:val>
            <c:numRef>
              <c:f>Лист1!$C$33:$C$34</c:f>
              <c:numCache>
                <c:formatCode>General</c:formatCode>
                <c:ptCount val="2"/>
                <c:pt idx="0">
                  <c:v>155.5</c:v>
                </c:pt>
                <c:pt idx="1">
                  <c:v>160.9</c:v>
                </c:pt>
              </c:numCache>
            </c:numRef>
          </c:val>
          <c:extLst>
            <c:ext xmlns:c16="http://schemas.microsoft.com/office/drawing/2014/chart" uri="{C3380CC4-5D6E-409C-BE32-E72D297353CC}">
              <c16:uniqueId val="{00000001-1A1B-4999-AE5C-1AEC98C24FA8}"/>
            </c:ext>
          </c:extLst>
        </c:ser>
        <c:dLbls>
          <c:showLegendKey val="0"/>
          <c:showVal val="0"/>
          <c:showCatName val="0"/>
          <c:showSerName val="0"/>
          <c:showPercent val="0"/>
          <c:showBubbleSize val="0"/>
        </c:dLbls>
        <c:gapWidth val="150"/>
        <c:shape val="box"/>
        <c:axId val="270848088"/>
        <c:axId val="270850384"/>
        <c:axId val="0"/>
      </c:bar3DChart>
      <c:catAx>
        <c:axId val="2708480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0850384"/>
        <c:crosses val="autoZero"/>
        <c:auto val="1"/>
        <c:lblAlgn val="ctr"/>
        <c:lblOffset val="100"/>
        <c:noMultiLvlLbl val="0"/>
      </c:catAx>
      <c:valAx>
        <c:axId val="270850384"/>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7084808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o-RO"/>
              <a:t>Cheltuieli executate în perioada de gestiune, anul 2022</a:t>
            </a:r>
            <a:r>
              <a:rPr lang="en-US"/>
              <a:t>, mii lei</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b"/>
      <c:layout/>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o-RO" dirty="0" smtClean="0"/>
              <a:t>Venituri colectate 2023, mii lei</a:t>
            </a:r>
            <a:endParaRPr lang="ru-RU"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2186-466D-9AB9-95C2E40E1FB9}"/>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2186-466D-9AB9-95C2E40E1FB9}"/>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2186-466D-9AB9-95C2E40E1FB9}"/>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2186-466D-9AB9-95C2E40E1FB9}"/>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2186-466D-9AB9-95C2E40E1FB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Лист3!$B$4:$B$8</c:f>
              <c:strCache>
                <c:ptCount val="2"/>
                <c:pt idx="0">
                  <c:v>Din plata pentru locaţiunea bunurilor patrimoniului public </c:v>
                </c:pt>
                <c:pt idx="1">
                  <c:v>taxa de studii (inclusiv cursuri de scurtă durată și studii contra cost) </c:v>
                </c:pt>
              </c:strCache>
            </c:strRef>
          </c:cat>
          <c:val>
            <c:numRef>
              <c:f>Лист3!$C$4:$C$8</c:f>
              <c:numCache>
                <c:formatCode>General</c:formatCode>
                <c:ptCount val="5"/>
                <c:pt idx="0">
                  <c:v>308.5</c:v>
                </c:pt>
                <c:pt idx="1">
                  <c:v>314</c:v>
                </c:pt>
              </c:numCache>
            </c:numRef>
          </c:val>
          <c:extLst>
            <c:ext xmlns:c16="http://schemas.microsoft.com/office/drawing/2014/chart" uri="{C3380CC4-5D6E-409C-BE32-E72D297353CC}">
              <c16:uniqueId val="{0000000A-2186-466D-9AB9-95C2E40E1FB9}"/>
            </c:ext>
          </c:extLst>
        </c:ser>
        <c:dLbls>
          <c:dLblPos val="bestFit"/>
          <c:showLegendKey val="0"/>
          <c:showVal val="1"/>
          <c:showCatName val="0"/>
          <c:showSerName val="0"/>
          <c:showPercent val="0"/>
          <c:showBubbleSize val="0"/>
          <c:showLeaderLines val="1"/>
        </c:dLbls>
      </c:pie3D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89516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496259E9-AC61-430E-8BDB-F99A32E13F9B}" type="datetimeFigureOut">
              <a:rPr lang="ru-RU" smtClean="0"/>
              <a:t>28.12.2023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2803997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4144772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0604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3908353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28175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19897459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2325304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421450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2052590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6259E9-AC61-430E-8BDB-F99A32E13F9B}" type="datetimeFigureOut">
              <a:rPr lang="ru-RU" smtClean="0"/>
              <a:t>28.12.2023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3368369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96259E9-AC61-430E-8BDB-F99A32E13F9B}" type="datetimeFigureOut">
              <a:rPr lang="ru-RU" smtClean="0"/>
              <a:t>28.12.2023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1580365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96259E9-AC61-430E-8BDB-F99A32E13F9B}" type="datetimeFigureOut">
              <a:rPr lang="ru-RU" smtClean="0"/>
              <a:t>28.12.2023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1047623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96259E9-AC61-430E-8BDB-F99A32E13F9B}" type="datetimeFigureOut">
              <a:rPr lang="ru-RU" smtClean="0"/>
              <a:t>28.12.2023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4089765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6259E9-AC61-430E-8BDB-F99A32E13F9B}" type="datetimeFigureOut">
              <a:rPr lang="ru-RU" smtClean="0"/>
              <a:t>28.12.2023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732935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6259E9-AC61-430E-8BDB-F99A32E13F9B}" type="datetimeFigureOut">
              <a:rPr lang="ru-RU" smtClean="0"/>
              <a:t>28.12.2023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26455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6259E9-AC61-430E-8BDB-F99A32E13F9B}" type="datetimeFigureOut">
              <a:rPr lang="ru-RU" smtClean="0"/>
              <a:t>28.12.2023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BA9682B-C319-48E0-BC4B-0EA72B00760B}" type="slidenum">
              <a:rPr lang="ru-RU" smtClean="0"/>
              <a:t>‹#›</a:t>
            </a:fld>
            <a:endParaRPr lang="ru-RU"/>
          </a:p>
        </p:txBody>
      </p:sp>
    </p:spTree>
    <p:extLst>
      <p:ext uri="{BB962C8B-B14F-4D97-AF65-F5344CB8AC3E}">
        <p14:creationId xmlns:p14="http://schemas.microsoft.com/office/powerpoint/2010/main" val="28524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96259E9-AC61-430E-8BDB-F99A32E13F9B}" type="datetimeFigureOut">
              <a:rPr lang="ru-RU" smtClean="0"/>
              <a:t>28.12.2023</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BA9682B-C319-48E0-BC4B-0EA72B00760B}" type="slidenum">
              <a:rPr lang="ru-RU" smtClean="0"/>
              <a:t>‹#›</a:t>
            </a:fld>
            <a:endParaRPr lang="ru-RU"/>
          </a:p>
        </p:txBody>
      </p:sp>
    </p:spTree>
    <p:extLst>
      <p:ext uri="{BB962C8B-B14F-4D97-AF65-F5344CB8AC3E}">
        <p14:creationId xmlns:p14="http://schemas.microsoft.com/office/powerpoint/2010/main" val="3571580511"/>
      </p:ext>
    </p:extLst>
  </p:cSld>
  <p:clrMap bg1="dk1" tx1="lt1" bg2="dk2" tx2="lt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 id="2147483846" r:id="rId13"/>
    <p:sldLayoutId id="2147483847" r:id="rId14"/>
    <p:sldLayoutId id="2147483848" r:id="rId15"/>
    <p:sldLayoutId id="2147483849" r:id="rId16"/>
    <p:sldLayoutId id="214748385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34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o-RO" b="1" u="sng" dirty="0" smtClean="0">
                <a:solidFill>
                  <a:schemeClr val="tx1"/>
                </a:solidFill>
              </a:rPr>
              <a:t>Informația cu privire la realizarea bugetului pentru anul 2023</a:t>
            </a:r>
            <a:endParaRPr lang="ru-RU" b="1" u="sng" dirty="0">
              <a:solidFill>
                <a:schemeClr val="tx1"/>
              </a:solidFill>
            </a:endParaRPr>
          </a:p>
        </p:txBody>
      </p:sp>
      <p:sp>
        <p:nvSpPr>
          <p:cNvPr id="3" name="Подзаголовок 2"/>
          <p:cNvSpPr>
            <a:spLocks noGrp="1"/>
          </p:cNvSpPr>
          <p:nvPr>
            <p:ph type="subTitle" idx="1"/>
          </p:nvPr>
        </p:nvSpPr>
        <p:spPr/>
        <p:txBody>
          <a:bodyPr/>
          <a:lstStyle/>
          <a:p>
            <a:endParaRPr lang="ro-RO" dirty="0" smtClean="0"/>
          </a:p>
          <a:p>
            <a:r>
              <a:rPr lang="ro-RO" dirty="0" smtClean="0"/>
              <a:t>La I.P.Școla Profesională,com.Bubuieci</a:t>
            </a:r>
            <a:endParaRPr lang="ro-RO" dirty="0"/>
          </a:p>
          <a:p>
            <a:endParaRPr lang="ro-RO" dirty="0" smtClean="0"/>
          </a:p>
          <a:p>
            <a:endParaRPr lang="ro-RO" dirty="0"/>
          </a:p>
          <a:p>
            <a:endParaRPr lang="ro-RO" dirty="0" smtClean="0"/>
          </a:p>
          <a:p>
            <a:endParaRPr lang="ro-RO" dirty="0"/>
          </a:p>
          <a:p>
            <a:endParaRPr lang="ro-RO" dirty="0" smtClean="0"/>
          </a:p>
          <a:p>
            <a:endParaRPr lang="ro-RO" dirty="0"/>
          </a:p>
          <a:p>
            <a:endParaRPr lang="ro-RO" dirty="0" smtClean="0"/>
          </a:p>
          <a:p>
            <a:endParaRPr lang="ru-RU" dirty="0"/>
          </a:p>
        </p:txBody>
      </p:sp>
    </p:spTree>
    <p:extLst>
      <p:ext uri="{BB962C8B-B14F-4D97-AF65-F5344CB8AC3E}">
        <p14:creationId xmlns:p14="http://schemas.microsoft.com/office/powerpoint/2010/main" val="505146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t>       </a:t>
            </a:r>
            <a:r>
              <a:rPr lang="ro-RO" b="1" dirty="0" smtClean="0"/>
              <a:t>Premiul anual acordat în anul 2023</a:t>
            </a:r>
            <a:endParaRPr lang="ru-RU" b="1" dirty="0"/>
          </a:p>
        </p:txBody>
      </p:sp>
      <p:sp>
        <p:nvSpPr>
          <p:cNvPr id="3" name="Объект 2"/>
          <p:cNvSpPr>
            <a:spLocks noGrp="1"/>
          </p:cNvSpPr>
          <p:nvPr>
            <p:ph idx="1"/>
          </p:nvPr>
        </p:nvSpPr>
        <p:spPr/>
        <p:txBody>
          <a:bodyPr>
            <a:normAutofit fontScale="85000" lnSpcReduction="10000"/>
          </a:bodyPr>
          <a:lstStyle/>
          <a:p>
            <a:r>
              <a:rPr lang="ro-MD" dirty="0"/>
              <a:t> În temeiul Regulamentului cu privire la modul de calculare și plată a premiului anual personalului din instituțiile care funcționează în regim de autogestiune financiar-economică pentru rezultatele activității în anul </a:t>
            </a:r>
            <a:r>
              <a:rPr lang="ro-MD" dirty="0" smtClean="0"/>
              <a:t>2023, </a:t>
            </a:r>
            <a:r>
              <a:rPr lang="ro-MD" dirty="0"/>
              <a:t>aprobat prin HG nr.1234/2018, și conform </a:t>
            </a:r>
            <a:r>
              <a:rPr lang="ro-RO" dirty="0"/>
              <a:t>pct.3 aliniatul al doilea, pct.24(1)-24(2)</a:t>
            </a:r>
            <a:r>
              <a:rPr lang="ro-MD" i="1" dirty="0"/>
              <a:t>, </a:t>
            </a:r>
            <a:r>
              <a:rPr lang="ro-RO" dirty="0"/>
              <a:t>aprobat prin anexa 10 la HG nr.1231/2018, s-a calculat premiul anual pentru rezultatele activității în anul </a:t>
            </a:r>
            <a:r>
              <a:rPr lang="ro-RO" dirty="0" smtClean="0"/>
              <a:t>2023.</a:t>
            </a:r>
          </a:p>
          <a:p>
            <a:r>
              <a:rPr lang="ro-RO" dirty="0" smtClean="0"/>
              <a:t>Formula de calcul a premiului anual: 50% din salariul de bază stabilit la 30.11.2023/</a:t>
            </a:r>
            <a:r>
              <a:rPr lang="ro-MD" dirty="0"/>
              <a:t>Balanța timpului de muncă </a:t>
            </a:r>
            <a:r>
              <a:rPr lang="ro-MD" dirty="0" smtClean="0"/>
              <a:t>( 232 zile) *</a:t>
            </a:r>
            <a:r>
              <a:rPr lang="ro-MD" dirty="0"/>
              <a:t>Timpul efectiv lucrat în perioada 01 ianuarie- 30 noiembrie </a:t>
            </a:r>
            <a:r>
              <a:rPr lang="ro-MD" dirty="0" smtClean="0"/>
              <a:t>2023(excluzând </a:t>
            </a:r>
            <a:r>
              <a:rPr lang="ro-MD" dirty="0"/>
              <a:t>zilele expuse în pct. 14 din </a:t>
            </a:r>
            <a:r>
              <a:rPr lang="ro-MD" dirty="0" smtClean="0"/>
              <a:t>Regulament: concediul de odihnă, concediul medical)</a:t>
            </a:r>
          </a:p>
          <a:p>
            <a:r>
              <a:rPr lang="ro-MD" dirty="0" smtClean="0"/>
              <a:t>Exemplu: salariul de bază la 30.11.2022 = 7020,00 lei, zile efectiv lucrate 183</a:t>
            </a:r>
          </a:p>
          <a:p>
            <a:r>
              <a:rPr lang="ro-MD" dirty="0" smtClean="0"/>
              <a:t>Premiul anual calculat= 50%*7020/232*183=2768,66 lei</a:t>
            </a:r>
          </a:p>
          <a:p>
            <a:endParaRPr lang="ru-RU" dirty="0"/>
          </a:p>
        </p:txBody>
      </p:sp>
    </p:spTree>
    <p:extLst>
      <p:ext uri="{BB962C8B-B14F-4D97-AF65-F5344CB8AC3E}">
        <p14:creationId xmlns:p14="http://schemas.microsoft.com/office/powerpoint/2010/main" val="116707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Bugetul aprobat</a:t>
            </a:r>
            <a:endParaRPr lang="ru-RU" dirty="0"/>
          </a:p>
        </p:txBody>
      </p:sp>
      <p:graphicFrame>
        <p:nvGraphicFramePr>
          <p:cNvPr id="8" name="Объект 7"/>
          <p:cNvGraphicFramePr>
            <a:graphicFrameLocks noGrp="1"/>
          </p:cNvGraphicFramePr>
          <p:nvPr>
            <p:ph sz="half" idx="1"/>
            <p:extLst>
              <p:ext uri="{D42A27DB-BD31-4B8C-83A1-F6EECF244321}">
                <p14:modId xmlns:p14="http://schemas.microsoft.com/office/powerpoint/2010/main" val="653355544"/>
              </p:ext>
            </p:extLst>
          </p:nvPr>
        </p:nvGraphicFramePr>
        <p:xfrm>
          <a:off x="684213" y="685800"/>
          <a:ext cx="4937125" cy="3614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Объект 8"/>
          <p:cNvGraphicFramePr>
            <a:graphicFrameLocks noGrp="1"/>
          </p:cNvGraphicFramePr>
          <p:nvPr>
            <p:ph sz="half" idx="2"/>
            <p:extLst>
              <p:ext uri="{D42A27DB-BD31-4B8C-83A1-F6EECF244321}">
                <p14:modId xmlns:p14="http://schemas.microsoft.com/office/powerpoint/2010/main" val="1400601488"/>
              </p:ext>
            </p:extLst>
          </p:nvPr>
        </p:nvGraphicFramePr>
        <p:xfrm>
          <a:off x="5808663" y="685800"/>
          <a:ext cx="4933950" cy="36147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5739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1875934"/>
            <a:ext cx="8534400" cy="4118465"/>
          </a:xfrm>
        </p:spPr>
        <p:txBody>
          <a:bodyPr>
            <a:normAutofit/>
          </a:bodyPr>
          <a:lstStyle/>
          <a:p>
            <a:r>
              <a:rPr lang="ro-RO" sz="1800" dirty="0" smtClean="0">
                <a:solidFill>
                  <a:schemeClr val="tx1"/>
                </a:solidFill>
              </a:rPr>
              <a:t>     </a:t>
            </a:r>
            <a:r>
              <a:rPr lang="ro-RO" sz="1800" dirty="0" smtClean="0">
                <a:solidFill>
                  <a:schemeClr val="bg1"/>
                </a:solidFill>
              </a:rPr>
              <a:t>Modalitatea </a:t>
            </a:r>
            <a:r>
              <a:rPr lang="ro-RO" sz="1800" dirty="0" smtClean="0">
                <a:solidFill>
                  <a:schemeClr val="bg1"/>
                </a:solidFill>
              </a:rPr>
              <a:t>de finanțare pentru anul 2023 este în conformitate cu prevederile HG NR.1077/2016, cu modificările ulterioare și în acord cu numărul de elevi per program din cadrul instituției. Bugetul pentru anul 2023 a fost aprobat în limita de 10272,1 mii lei. Pe parcursul anului 2023 au fost alocate </a:t>
            </a:r>
            <a:r>
              <a:rPr lang="ro-RO" sz="1800" b="1" dirty="0" smtClean="0">
                <a:solidFill>
                  <a:schemeClr val="bg1"/>
                </a:solidFill>
              </a:rPr>
              <a:t>mijloace financiare suplimentare ( pentru plata premiului unic cu caracter exceptional) in sumă de 151,0 mii lei :</a:t>
            </a:r>
            <a:r>
              <a:rPr lang="ro-RO" sz="1800" dirty="0" smtClean="0">
                <a:solidFill>
                  <a:schemeClr val="bg1"/>
                </a:solidFill>
              </a:rPr>
              <a:t/>
            </a:r>
            <a:br>
              <a:rPr lang="ro-RO" sz="1800" dirty="0" smtClean="0">
                <a:solidFill>
                  <a:schemeClr val="bg1"/>
                </a:solidFill>
              </a:rPr>
            </a:br>
            <a:r>
              <a:rPr lang="ro-RO" sz="1800" dirty="0" smtClean="0">
                <a:solidFill>
                  <a:schemeClr val="bg1"/>
                </a:solidFill>
              </a:rPr>
              <a:t>-111,0 mii lei la costul programelor de studii</a:t>
            </a:r>
            <a:br>
              <a:rPr lang="ro-RO" sz="1800" dirty="0" smtClean="0">
                <a:solidFill>
                  <a:schemeClr val="bg1"/>
                </a:solidFill>
              </a:rPr>
            </a:br>
            <a:r>
              <a:rPr lang="ro-RO" sz="1800" dirty="0" smtClean="0">
                <a:solidFill>
                  <a:schemeClr val="bg1"/>
                </a:solidFill>
              </a:rPr>
              <a:t>-34,0 mii lei pentru întreținerea căminelor</a:t>
            </a:r>
            <a:br>
              <a:rPr lang="ro-RO" sz="1800" dirty="0" smtClean="0">
                <a:solidFill>
                  <a:schemeClr val="bg1"/>
                </a:solidFill>
              </a:rPr>
            </a:br>
            <a:r>
              <a:rPr lang="ro-RO" sz="1800" dirty="0" smtClean="0">
                <a:solidFill>
                  <a:schemeClr val="bg1"/>
                </a:solidFill>
              </a:rPr>
              <a:t>-6,0 mii lei pentru asigurarea alimentației</a:t>
            </a:r>
            <a:endParaRPr lang="ru-RU" sz="1800" dirty="0">
              <a:solidFill>
                <a:schemeClr val="bg1"/>
              </a:solidFill>
            </a:endParaRPr>
          </a:p>
        </p:txBody>
      </p:sp>
      <p:sp>
        <p:nvSpPr>
          <p:cNvPr id="3" name="Объект 2"/>
          <p:cNvSpPr>
            <a:spLocks noGrp="1"/>
          </p:cNvSpPr>
          <p:nvPr>
            <p:ph sz="half" idx="1"/>
          </p:nvPr>
        </p:nvSpPr>
        <p:spPr>
          <a:xfrm flipV="1">
            <a:off x="677334" y="1226901"/>
            <a:ext cx="4184035" cy="45719"/>
          </a:xfrm>
        </p:spPr>
        <p:txBody>
          <a:bodyPr>
            <a:normAutofit fontScale="25000" lnSpcReduction="20000"/>
          </a:bodyPr>
          <a:lstStyle/>
          <a:p>
            <a:pPr marL="0" indent="0">
              <a:buNone/>
            </a:pPr>
            <a:endParaRPr lang="ru-RU" dirty="0"/>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1192069725"/>
              </p:ext>
            </p:extLst>
          </p:nvPr>
        </p:nvGraphicFramePr>
        <p:xfrm>
          <a:off x="7427373" y="416400"/>
          <a:ext cx="4184650" cy="832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5656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Veniturile colectate în anul 2023 au constituit circa </a:t>
            </a:r>
            <a:r>
              <a:rPr lang="ro-RO" b="1" dirty="0" smtClean="0"/>
              <a:t>622,5 mii lei:</a:t>
            </a:r>
            <a:endParaRPr lang="ru-RU" b="1" dirty="0"/>
          </a:p>
        </p:txBody>
      </p:sp>
      <p:sp>
        <p:nvSpPr>
          <p:cNvPr id="3" name="Объект 2"/>
          <p:cNvSpPr>
            <a:spLocks noGrp="1"/>
          </p:cNvSpPr>
          <p:nvPr>
            <p:ph sz="half" idx="1"/>
          </p:nvPr>
        </p:nvSpPr>
        <p:spPr/>
        <p:txBody>
          <a:bodyPr>
            <a:normAutofit/>
          </a:bodyPr>
          <a:lstStyle/>
          <a:p>
            <a:r>
              <a:rPr lang="ro-RO" sz="1400" dirty="0" smtClean="0"/>
              <a:t>      Din plata pentru</a:t>
            </a:r>
            <a:r>
              <a:rPr lang="en-US" sz="1400" dirty="0" smtClean="0"/>
              <a:t> </a:t>
            </a:r>
            <a:r>
              <a:rPr lang="en-US" sz="1400" dirty="0" err="1"/>
              <a:t>locaţiunea</a:t>
            </a:r>
            <a:r>
              <a:rPr lang="en-US" sz="1400" dirty="0"/>
              <a:t> </a:t>
            </a:r>
            <a:r>
              <a:rPr lang="en-US" sz="1400" dirty="0" err="1"/>
              <a:t>bunurilor</a:t>
            </a:r>
            <a:r>
              <a:rPr lang="en-US" sz="1400" dirty="0"/>
              <a:t> </a:t>
            </a:r>
            <a:r>
              <a:rPr lang="en-US" sz="1400" dirty="0" err="1"/>
              <a:t>patrimoniului</a:t>
            </a:r>
            <a:r>
              <a:rPr lang="en-US" sz="1400" dirty="0"/>
              <a:t> public </a:t>
            </a:r>
            <a:r>
              <a:rPr lang="ro-RO" sz="1400" dirty="0" smtClean="0"/>
              <a:t>(cazare elevi, arenda, cazare persoane fizice)</a:t>
            </a:r>
            <a:r>
              <a:rPr lang="en-US" sz="1400" dirty="0" smtClean="0"/>
              <a:t>s-au </a:t>
            </a:r>
            <a:r>
              <a:rPr lang="en-US" sz="1400" dirty="0" err="1"/>
              <a:t>incasat</a:t>
            </a:r>
            <a:r>
              <a:rPr lang="en-US" sz="1400" dirty="0"/>
              <a:t> </a:t>
            </a:r>
            <a:r>
              <a:rPr lang="en-US" sz="1400" dirty="0" err="1"/>
              <a:t>mijloace</a:t>
            </a:r>
            <a:r>
              <a:rPr lang="en-US" sz="1400" dirty="0"/>
              <a:t> </a:t>
            </a:r>
            <a:r>
              <a:rPr lang="en-US" sz="1400" dirty="0" err="1"/>
              <a:t>financiare</a:t>
            </a:r>
            <a:r>
              <a:rPr lang="en-US" sz="1400" dirty="0"/>
              <a:t> in </a:t>
            </a:r>
            <a:r>
              <a:rPr lang="en-US" sz="1400" dirty="0" err="1"/>
              <a:t>jur</a:t>
            </a:r>
            <a:r>
              <a:rPr lang="en-US" sz="1400" dirty="0"/>
              <a:t> </a:t>
            </a:r>
            <a:r>
              <a:rPr lang="en-US" sz="1400" dirty="0" smtClean="0"/>
              <a:t>de</a:t>
            </a:r>
            <a:r>
              <a:rPr lang="ro-RO" sz="1400" dirty="0" smtClean="0"/>
              <a:t> </a:t>
            </a:r>
            <a:r>
              <a:rPr lang="ro-RO" sz="1400" b="1" dirty="0" smtClean="0"/>
              <a:t>308,5</a:t>
            </a:r>
            <a:r>
              <a:rPr lang="en-US" sz="1400" b="1" u="sng" dirty="0" smtClean="0"/>
              <a:t> </a:t>
            </a:r>
            <a:r>
              <a:rPr lang="en-US" sz="1400" b="1" u="sng" dirty="0"/>
              <a:t>mii lei</a:t>
            </a:r>
            <a:r>
              <a:rPr lang="en-US" sz="1400" u="sng" dirty="0" smtClean="0"/>
              <a:t>.</a:t>
            </a:r>
            <a:endParaRPr lang="ru-RU" sz="1400" u="sng" dirty="0"/>
          </a:p>
          <a:p>
            <a:r>
              <a:rPr lang="en-US" sz="1400" dirty="0"/>
              <a:t>taxa de </a:t>
            </a:r>
            <a:r>
              <a:rPr lang="en-US" sz="1400" dirty="0" err="1"/>
              <a:t>studii</a:t>
            </a:r>
            <a:r>
              <a:rPr lang="en-US" sz="1400" dirty="0"/>
              <a:t> (</a:t>
            </a:r>
            <a:r>
              <a:rPr lang="en-US" sz="1400" dirty="0" err="1"/>
              <a:t>inclusiv</a:t>
            </a:r>
            <a:r>
              <a:rPr lang="en-US" sz="1400" dirty="0"/>
              <a:t> </a:t>
            </a:r>
            <a:r>
              <a:rPr lang="en-US" sz="1400" dirty="0" err="1"/>
              <a:t>cursuri</a:t>
            </a:r>
            <a:r>
              <a:rPr lang="en-US" sz="1400" dirty="0"/>
              <a:t> de </a:t>
            </a:r>
            <a:r>
              <a:rPr lang="en-US" sz="1400" dirty="0" err="1"/>
              <a:t>scurtă</a:t>
            </a:r>
            <a:r>
              <a:rPr lang="en-US" sz="1400" dirty="0"/>
              <a:t> </a:t>
            </a:r>
            <a:r>
              <a:rPr lang="en-US" sz="1400" dirty="0" err="1"/>
              <a:t>durată</a:t>
            </a:r>
            <a:r>
              <a:rPr lang="en-US" sz="1400" dirty="0"/>
              <a:t> </a:t>
            </a:r>
            <a:r>
              <a:rPr lang="en-US" sz="1400" dirty="0" err="1"/>
              <a:t>și</a:t>
            </a:r>
            <a:r>
              <a:rPr lang="en-US" sz="1400" dirty="0"/>
              <a:t> </a:t>
            </a:r>
            <a:r>
              <a:rPr lang="en-US" sz="1400" dirty="0" err="1"/>
              <a:t>studii</a:t>
            </a:r>
            <a:r>
              <a:rPr lang="en-US" sz="1400" dirty="0"/>
              <a:t> contra cost) - </a:t>
            </a:r>
            <a:r>
              <a:rPr lang="ro-RO" sz="1400" b="1" dirty="0" smtClean="0"/>
              <a:t>314</a:t>
            </a:r>
            <a:r>
              <a:rPr lang="en-US" sz="1400" b="1" u="sng" dirty="0" smtClean="0"/>
              <a:t>,00 </a:t>
            </a:r>
            <a:r>
              <a:rPr lang="en-US" sz="1400" b="1" u="sng" dirty="0"/>
              <a:t>mii </a:t>
            </a:r>
            <a:r>
              <a:rPr lang="en-US" sz="1400" b="1" u="sng" dirty="0" smtClean="0"/>
              <a:t>lei</a:t>
            </a:r>
            <a:endParaRPr lang="ru-RU" sz="1400" b="1" u="sng" dirty="0"/>
          </a:p>
          <a:p>
            <a:pPr marL="0" indent="0">
              <a:buNone/>
            </a:pPr>
            <a:endParaRPr lang="ro-RO" sz="1400" u="sng" dirty="0" smtClean="0"/>
          </a:p>
          <a:p>
            <a:pPr marL="0" indent="0">
              <a:buNone/>
            </a:pPr>
            <a:endParaRPr lang="ru-RU" sz="1400" dirty="0"/>
          </a:p>
          <a:p>
            <a:endParaRPr lang="ru-RU" sz="1200" dirty="0"/>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3348891042"/>
              </p:ext>
            </p:extLst>
          </p:nvPr>
        </p:nvGraphicFramePr>
        <p:xfrm>
          <a:off x="5808663" y="685800"/>
          <a:ext cx="4933950" cy="36147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1010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o-RO" dirty="0" smtClean="0">
                <a:solidFill>
                  <a:schemeClr val="tx1"/>
                </a:solidFill>
              </a:rPr>
              <a:t>         </a:t>
            </a:r>
            <a:r>
              <a:rPr lang="ro-RO" b="1" dirty="0" smtClean="0">
                <a:solidFill>
                  <a:schemeClr val="tx1"/>
                </a:solidFill>
              </a:rPr>
              <a:t>Cheltuieli</a:t>
            </a:r>
            <a:r>
              <a:rPr lang="ro-RO" dirty="0" smtClean="0">
                <a:solidFill>
                  <a:schemeClr val="tx1"/>
                </a:solidFill>
              </a:rPr>
              <a:t> </a:t>
            </a:r>
            <a:r>
              <a:rPr lang="ro-RO" dirty="0">
                <a:solidFill>
                  <a:schemeClr val="tx1"/>
                </a:solidFill>
              </a:rPr>
              <a:t>executate în perioada de gestiune(din </a:t>
            </a:r>
            <a:r>
              <a:rPr lang="ro-RO" dirty="0" smtClean="0">
                <a:solidFill>
                  <a:schemeClr val="tx1"/>
                </a:solidFill>
              </a:rPr>
              <a:t>comanda de stat) </a:t>
            </a:r>
            <a:r>
              <a:rPr lang="ro-RO" dirty="0">
                <a:solidFill>
                  <a:schemeClr val="tx1"/>
                </a:solidFill>
              </a:rPr>
              <a:t>, anul </a:t>
            </a:r>
            <a:r>
              <a:rPr lang="ro-RO" dirty="0" smtClean="0">
                <a:solidFill>
                  <a:schemeClr val="tx1"/>
                </a:solidFill>
              </a:rPr>
              <a:t>2023</a:t>
            </a:r>
            <a:endParaRPr lang="ru-RU" dirty="0"/>
          </a:p>
        </p:txBody>
      </p:sp>
      <p:graphicFrame>
        <p:nvGraphicFramePr>
          <p:cNvPr id="5" name="Объект 4"/>
          <p:cNvGraphicFramePr>
            <a:graphicFrameLocks noGrp="1"/>
          </p:cNvGraphicFramePr>
          <p:nvPr>
            <p:ph sz="half" idx="1"/>
            <p:extLst>
              <p:ext uri="{D42A27DB-BD31-4B8C-83A1-F6EECF244321}">
                <p14:modId xmlns:p14="http://schemas.microsoft.com/office/powerpoint/2010/main" val="1577389992"/>
              </p:ext>
            </p:extLst>
          </p:nvPr>
        </p:nvGraphicFramePr>
        <p:xfrm>
          <a:off x="940594" y="685797"/>
          <a:ext cx="3838796" cy="3673113"/>
        </p:xfrm>
        <a:graphic>
          <a:graphicData uri="http://schemas.openxmlformats.org/drawingml/2006/table">
            <a:tbl>
              <a:tblPr>
                <a:tableStyleId>{5C22544A-7EE6-4342-B048-85BDC9FD1C3A}</a:tableStyleId>
              </a:tblPr>
              <a:tblGrid>
                <a:gridCol w="2572526">
                  <a:extLst>
                    <a:ext uri="{9D8B030D-6E8A-4147-A177-3AD203B41FA5}">
                      <a16:colId xmlns:a16="http://schemas.microsoft.com/office/drawing/2014/main" val="3791271690"/>
                    </a:ext>
                  </a:extLst>
                </a:gridCol>
                <a:gridCol w="1266270">
                  <a:extLst>
                    <a:ext uri="{9D8B030D-6E8A-4147-A177-3AD203B41FA5}">
                      <a16:colId xmlns:a16="http://schemas.microsoft.com/office/drawing/2014/main" val="4043394102"/>
                    </a:ext>
                  </a:extLst>
                </a:gridCol>
              </a:tblGrid>
              <a:tr h="286429">
                <a:tc>
                  <a:txBody>
                    <a:bodyPr/>
                    <a:lstStyle/>
                    <a:p>
                      <a:pPr algn="l" fontAlgn="b"/>
                      <a:r>
                        <a:rPr lang="ro-RO" sz="1100" u="none" strike="noStrike">
                          <a:effectLst/>
                        </a:rPr>
                        <a:t>tip de cheltuieli</a:t>
                      </a:r>
                      <a:endParaRPr lang="ro-RO"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ro-RO" sz="1100" u="none" strike="noStrike">
                          <a:effectLst/>
                        </a:rPr>
                        <a:t>suma, mii lei</a:t>
                      </a:r>
                      <a:endParaRPr lang="ro-RO"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68759031"/>
                  </a:ext>
                </a:extLst>
              </a:tr>
              <a:tr h="286429">
                <a:tc>
                  <a:txBody>
                    <a:bodyPr/>
                    <a:lstStyle/>
                    <a:p>
                      <a:pPr algn="l" fontAlgn="b"/>
                      <a:r>
                        <a:rPr lang="ro-RO" sz="1100" u="none" strike="noStrike">
                          <a:effectLst/>
                        </a:rPr>
                        <a:t>remunerarea muncii</a:t>
                      </a:r>
                      <a:endParaRPr lang="ro-RO"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5038,8</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32961345"/>
                  </a:ext>
                </a:extLst>
              </a:tr>
              <a:tr h="286429">
                <a:tc>
                  <a:txBody>
                    <a:bodyPr/>
                    <a:lstStyle/>
                    <a:p>
                      <a:pPr algn="l" fontAlgn="b"/>
                      <a:r>
                        <a:rPr lang="ro-RO" sz="1100" u="none" strike="noStrike">
                          <a:effectLst/>
                        </a:rPr>
                        <a:t>contribuții de asigurări obligatorii</a:t>
                      </a:r>
                      <a:endParaRPr lang="ro-RO"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1412,8</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52597776"/>
                  </a:ext>
                </a:extLst>
              </a:tr>
              <a:tr h="286429">
                <a:tc>
                  <a:txBody>
                    <a:bodyPr/>
                    <a:lstStyle/>
                    <a:p>
                      <a:pPr algn="l" fontAlgn="b"/>
                      <a:r>
                        <a:rPr lang="ro-RO" sz="1100" b="0" i="0" u="none" strike="noStrike" dirty="0" smtClean="0">
                          <a:solidFill>
                            <a:schemeClr val="dk1"/>
                          </a:solidFill>
                          <a:effectLst/>
                          <a:latin typeface="+mn-lt"/>
                        </a:rPr>
                        <a:t>Concedii</a:t>
                      </a:r>
                      <a:r>
                        <a:rPr lang="ro-RO" sz="1100" b="0" i="0" u="none" strike="noStrike" baseline="0" dirty="0" smtClean="0">
                          <a:solidFill>
                            <a:schemeClr val="dk1"/>
                          </a:solidFill>
                          <a:effectLst/>
                          <a:latin typeface="+mn-lt"/>
                        </a:rPr>
                        <a:t> medicale achitate de angajator</a:t>
                      </a:r>
                      <a:endParaRPr lang="ro-RO"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16,2</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31214438"/>
                  </a:ext>
                </a:extLst>
              </a:tr>
              <a:tr h="286429">
                <a:tc>
                  <a:txBody>
                    <a:bodyPr/>
                    <a:lstStyle/>
                    <a:p>
                      <a:pPr algn="l" fontAlgn="b"/>
                      <a:r>
                        <a:rPr lang="ro-RO" sz="1100" b="0" i="0" u="none" strike="noStrike" dirty="0" smtClean="0">
                          <a:solidFill>
                            <a:schemeClr val="dk1"/>
                          </a:solidFill>
                          <a:effectLst/>
                          <a:latin typeface="+mn-lt"/>
                        </a:rPr>
                        <a:t>Concedii</a:t>
                      </a:r>
                      <a:r>
                        <a:rPr lang="ro-RO" sz="1100" b="0" i="0" u="none" strike="noStrike" baseline="0" dirty="0" smtClean="0">
                          <a:solidFill>
                            <a:schemeClr val="dk1"/>
                          </a:solidFill>
                          <a:effectLst/>
                          <a:latin typeface="+mn-lt"/>
                        </a:rPr>
                        <a:t> anuale</a:t>
                      </a:r>
                      <a:endParaRPr lang="ro-RO"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605,2</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79986588"/>
                  </a:ext>
                </a:extLst>
              </a:tr>
              <a:tr h="286429">
                <a:tc>
                  <a:txBody>
                    <a:bodyPr/>
                    <a:lstStyle/>
                    <a:p>
                      <a:pPr algn="l" fontAlgn="b"/>
                      <a:r>
                        <a:rPr lang="ro-RO" sz="1100" u="none" strike="noStrike" dirty="0">
                          <a:effectLst/>
                        </a:rPr>
                        <a:t>formare profesională</a:t>
                      </a:r>
                      <a:endParaRPr lang="ro-RO"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16,1</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35868959"/>
                  </a:ext>
                </a:extLst>
              </a:tr>
              <a:tr h="286429">
                <a:tc>
                  <a:txBody>
                    <a:bodyPr/>
                    <a:lstStyle/>
                    <a:p>
                      <a:pPr algn="l" fontAlgn="b"/>
                      <a:r>
                        <a:rPr lang="ro-RO" sz="1100" b="0" i="0" u="none" strike="noStrike" dirty="0" smtClean="0">
                          <a:solidFill>
                            <a:schemeClr val="dk1"/>
                          </a:solidFill>
                          <a:effectLst/>
                          <a:latin typeface="+mn-lt"/>
                        </a:rPr>
                        <a:t>Produse</a:t>
                      </a:r>
                      <a:r>
                        <a:rPr lang="ro-RO" sz="1100" b="0" i="0" u="none" strike="noStrike" baseline="0" dirty="0" smtClean="0">
                          <a:solidFill>
                            <a:schemeClr val="dk1"/>
                          </a:solidFill>
                          <a:effectLst/>
                          <a:latin typeface="+mn-lt"/>
                        </a:rPr>
                        <a:t> alimentare</a:t>
                      </a:r>
                      <a:endParaRPr lang="ro-RO"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372,4</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3835975"/>
                  </a:ext>
                </a:extLst>
              </a:tr>
              <a:tr h="286429">
                <a:tc>
                  <a:txBody>
                    <a:bodyPr/>
                    <a:lstStyle/>
                    <a:p>
                      <a:pPr algn="l" fontAlgn="b"/>
                      <a:r>
                        <a:rPr lang="ro-RO" sz="1100" u="none" strike="noStrike">
                          <a:effectLst/>
                        </a:rPr>
                        <a:t>materiale didactice</a:t>
                      </a:r>
                      <a:endParaRPr lang="ro-RO"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34,3</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0327136"/>
                  </a:ext>
                </a:extLst>
              </a:tr>
              <a:tr h="518438">
                <a:tc>
                  <a:txBody>
                    <a:bodyPr/>
                    <a:lstStyle/>
                    <a:p>
                      <a:pPr algn="l" fontAlgn="b"/>
                      <a:r>
                        <a:rPr lang="ro-RO" sz="1100" u="none" strike="noStrike">
                          <a:effectLst/>
                        </a:rPr>
                        <a:t>procurarea materialelor de uz gospodaresc</a:t>
                      </a:r>
                      <a:endParaRPr lang="ro-RO"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270,5</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68158290"/>
                  </a:ext>
                </a:extLst>
              </a:tr>
              <a:tr h="518438">
                <a:tc>
                  <a:txBody>
                    <a:bodyPr/>
                    <a:lstStyle/>
                    <a:p>
                      <a:pPr algn="l" fontAlgn="b"/>
                      <a:r>
                        <a:rPr lang="ro-RO" sz="1100" u="none" strike="noStrike">
                          <a:effectLst/>
                        </a:rPr>
                        <a:t>procurarea materialelor de construcție</a:t>
                      </a:r>
                      <a:endParaRPr lang="ro-RO"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ro-RO" sz="1100" b="0" i="0" u="none" strike="noStrike" dirty="0" smtClean="0">
                          <a:solidFill>
                            <a:srgbClr val="000000"/>
                          </a:solidFill>
                          <a:effectLst/>
                          <a:latin typeface="Calibri" panose="020F0502020204030204" pitchFamily="34" charset="0"/>
                        </a:rPr>
                        <a:t>381,4</a:t>
                      </a:r>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7659848"/>
                  </a:ext>
                </a:extLst>
              </a:tr>
              <a:tr h="286429">
                <a:tc>
                  <a:txBody>
                    <a:bodyPr/>
                    <a:lstStyle/>
                    <a:p>
                      <a:pPr algn="l" fontAlgn="b"/>
                      <a:endParaRPr lang="ro-RO"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ru-RU"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44765070"/>
                  </a:ext>
                </a:extLst>
              </a:tr>
            </a:tbl>
          </a:graphicData>
        </a:graphic>
      </p:graphicFrame>
      <p:sp>
        <p:nvSpPr>
          <p:cNvPr id="3" name="Объект 2"/>
          <p:cNvSpPr>
            <a:spLocks noGrp="1"/>
          </p:cNvSpPr>
          <p:nvPr>
            <p:ph sz="half" idx="2"/>
          </p:nvPr>
        </p:nvSpPr>
        <p:spPr>
          <a:xfrm>
            <a:off x="5808133" y="685798"/>
            <a:ext cx="4934479" cy="45722"/>
          </a:xfrm>
        </p:spPr>
        <p:txBody>
          <a:bodyPr>
            <a:normAutofit fontScale="25000" lnSpcReduction="20000"/>
          </a:bodyPr>
          <a:lstStyle/>
          <a:p>
            <a:endParaRPr lang="ru-RU" dirty="0"/>
          </a:p>
        </p:txBody>
      </p:sp>
    </p:spTree>
    <p:extLst>
      <p:ext uri="{BB962C8B-B14F-4D97-AF65-F5344CB8AC3E}">
        <p14:creationId xmlns:p14="http://schemas.microsoft.com/office/powerpoint/2010/main" val="2259799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1400" dirty="0"/>
              <a:t/>
            </a:r>
            <a:br>
              <a:rPr lang="ru-RU" sz="1400" dirty="0"/>
            </a:br>
            <a:endParaRPr lang="ru-RU" sz="1400" dirty="0"/>
          </a:p>
        </p:txBody>
      </p:sp>
      <p:sp>
        <p:nvSpPr>
          <p:cNvPr id="3" name="Объект 2"/>
          <p:cNvSpPr>
            <a:spLocks noGrp="1"/>
          </p:cNvSpPr>
          <p:nvPr>
            <p:ph sz="half" idx="1"/>
          </p:nvPr>
        </p:nvSpPr>
        <p:spPr>
          <a:xfrm>
            <a:off x="677334" y="367645"/>
            <a:ext cx="8664628" cy="4242062"/>
          </a:xfrm>
        </p:spPr>
        <p:txBody>
          <a:bodyPr>
            <a:normAutofit lnSpcReduction="10000"/>
          </a:bodyPr>
          <a:lstStyle/>
          <a:p>
            <a:r>
              <a:rPr lang="ro-RO" dirty="0"/>
              <a:t>În mare măsură limitele pentru toate tipurile de achiziții s-au încadrat în planul aprobat la începutul anului. </a:t>
            </a:r>
            <a:endParaRPr lang="ro-RO" dirty="0" smtClean="0"/>
          </a:p>
          <a:p>
            <a:r>
              <a:rPr lang="ro-RO" dirty="0" smtClean="0"/>
              <a:t>Resurse </a:t>
            </a:r>
            <a:r>
              <a:rPr lang="ro-RO" dirty="0"/>
              <a:t>financiare pentru materialele didactice la orele practice s-au încadrat în limita </a:t>
            </a:r>
            <a:r>
              <a:rPr lang="ro-RO" dirty="0" smtClean="0"/>
              <a:t>planificată.</a:t>
            </a:r>
            <a:endParaRPr lang="ru-RU" dirty="0"/>
          </a:p>
          <a:p>
            <a:r>
              <a:rPr lang="ro-RO" dirty="0"/>
              <a:t>Executarea cheltuielilor finanţate  s-a încadrat în limita bugetară în toate aspectele clasificaţiei economice a cheltuielilor bugetare. </a:t>
            </a:r>
            <a:endParaRPr lang="ru-RU" dirty="0"/>
          </a:p>
          <a:p>
            <a:endParaRPr lang="ru-RU" dirty="0"/>
          </a:p>
        </p:txBody>
      </p:sp>
      <p:sp>
        <p:nvSpPr>
          <p:cNvPr id="4" name="Объект 3"/>
          <p:cNvSpPr>
            <a:spLocks noGrp="1"/>
          </p:cNvSpPr>
          <p:nvPr>
            <p:ph sz="half" idx="2"/>
          </p:nvPr>
        </p:nvSpPr>
        <p:spPr>
          <a:xfrm flipH="1">
            <a:off x="9274001" y="2160589"/>
            <a:ext cx="341338" cy="3880773"/>
          </a:xfrm>
        </p:spPr>
        <p:txBody>
          <a:bodyPr>
            <a:normAutofit lnSpcReduction="10000"/>
          </a:bodyPr>
          <a:lstStyle/>
          <a:p>
            <a:pPr marL="0" indent="0">
              <a:buNone/>
            </a:pPr>
            <a:r>
              <a:rPr lang="ro-RO" dirty="0" smtClean="0">
                <a:solidFill>
                  <a:schemeClr val="accent2"/>
                </a:solidFill>
              </a:rPr>
              <a:t>BUGET ANUL 2023</a:t>
            </a:r>
            <a:endParaRPr lang="ru-RU" dirty="0">
              <a:solidFill>
                <a:schemeClr val="accent2"/>
              </a:solidFill>
            </a:endParaRPr>
          </a:p>
        </p:txBody>
      </p:sp>
    </p:spTree>
    <p:extLst>
      <p:ext uri="{BB962C8B-B14F-4D97-AF65-F5344CB8AC3E}">
        <p14:creationId xmlns:p14="http://schemas.microsoft.com/office/powerpoint/2010/main" val="412908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9145" y="1489434"/>
            <a:ext cx="8596668" cy="1819373"/>
          </a:xfrm>
        </p:spPr>
        <p:txBody>
          <a:bodyPr>
            <a:normAutofit fontScale="90000"/>
          </a:bodyPr>
          <a:lstStyle/>
          <a:p>
            <a:pPr algn="ctr"/>
            <a:r>
              <a:rPr lang="it-IT" b="1" dirty="0"/>
              <a:t>Procurarea  materialelor pentru scopuri didactice, stiinţifice şi alte scopuri	</a:t>
            </a:r>
            <a:r>
              <a:rPr lang="ro-RO" b="1" dirty="0" smtClean="0"/>
              <a:t>:</a:t>
            </a:r>
            <a:br>
              <a:rPr lang="ro-RO" b="1" dirty="0" smtClean="0"/>
            </a:br>
            <a:r>
              <a:rPr lang="ro-RO" b="1" dirty="0" smtClean="0">
                <a:solidFill>
                  <a:schemeClr val="bg1"/>
                </a:solidFill>
              </a:rPr>
              <a:t>-</a:t>
            </a:r>
            <a:r>
              <a:rPr lang="ro-RO" sz="2200" b="1" dirty="0" smtClean="0">
                <a:solidFill>
                  <a:schemeClr val="bg1"/>
                </a:solidFill>
              </a:rPr>
              <a:t>pentru catedra Alimentație 29,0 mii lei</a:t>
            </a:r>
            <a:br>
              <a:rPr lang="ro-RO" sz="2200" b="1" dirty="0" smtClean="0">
                <a:solidFill>
                  <a:schemeClr val="bg1"/>
                </a:solidFill>
              </a:rPr>
            </a:br>
            <a:r>
              <a:rPr lang="ro-RO" sz="2200" b="1" dirty="0" smtClean="0">
                <a:solidFill>
                  <a:schemeClr val="bg1"/>
                </a:solidFill>
              </a:rPr>
              <a:t>-pentru catedra Agricultură 5,3 mii lei</a:t>
            </a:r>
            <a:br>
              <a:rPr lang="ro-RO" sz="2200" b="1" dirty="0" smtClean="0">
                <a:solidFill>
                  <a:schemeClr val="bg1"/>
                </a:solidFill>
              </a:rPr>
            </a:br>
            <a:r>
              <a:rPr lang="ro-RO" sz="2200" b="1" dirty="0" smtClean="0">
                <a:solidFill>
                  <a:schemeClr val="bg1"/>
                </a:solidFill>
              </a:rPr>
              <a:t>TOTAL circa 34,3 mii lei </a:t>
            </a:r>
            <a:br>
              <a:rPr lang="ro-RO" sz="2200" b="1" dirty="0" smtClean="0">
                <a:solidFill>
                  <a:schemeClr val="bg1"/>
                </a:solidFill>
              </a:rPr>
            </a:br>
            <a:r>
              <a:rPr lang="it-IT" sz="2200" b="1" dirty="0">
                <a:solidFill>
                  <a:schemeClr val="bg1"/>
                </a:solidFill>
              </a:rPr>
              <a:t>	</a:t>
            </a:r>
            <a:endParaRPr lang="ru-RU" sz="2200" b="1" dirty="0">
              <a:solidFill>
                <a:schemeClr val="bg1"/>
              </a:solidFill>
            </a:endParaRPr>
          </a:p>
        </p:txBody>
      </p:sp>
    </p:spTree>
    <p:extLst>
      <p:ext uri="{BB962C8B-B14F-4D97-AF65-F5344CB8AC3E}">
        <p14:creationId xmlns:p14="http://schemas.microsoft.com/office/powerpoint/2010/main" val="235327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095404"/>
          </a:xfrm>
        </p:spPr>
        <p:txBody>
          <a:bodyPr>
            <a:normAutofit/>
          </a:bodyPr>
          <a:lstStyle/>
          <a:p>
            <a:pPr algn="ctr"/>
            <a:r>
              <a:rPr lang="ro-RO" sz="9600" dirty="0" smtClean="0"/>
              <a:t/>
            </a:r>
            <a:br>
              <a:rPr lang="ro-RO" sz="9600" dirty="0" smtClean="0"/>
            </a:br>
            <a:r>
              <a:rPr lang="ro-RO" sz="9600" dirty="0" smtClean="0"/>
              <a:t>DIVERSE</a:t>
            </a:r>
            <a:endParaRPr lang="ru-RU" sz="9600" dirty="0"/>
          </a:p>
        </p:txBody>
      </p:sp>
    </p:spTree>
    <p:extLst>
      <p:ext uri="{BB962C8B-B14F-4D97-AF65-F5344CB8AC3E}">
        <p14:creationId xmlns:p14="http://schemas.microsoft.com/office/powerpoint/2010/main" val="191058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8000" dirty="0" smtClean="0"/>
              <a:t>Anul 2024</a:t>
            </a:r>
            <a:endParaRPr lang="ru-RU" sz="8000" dirty="0"/>
          </a:p>
        </p:txBody>
      </p:sp>
      <p:sp>
        <p:nvSpPr>
          <p:cNvPr id="3" name="Объект 2"/>
          <p:cNvSpPr>
            <a:spLocks noGrp="1"/>
          </p:cNvSpPr>
          <p:nvPr>
            <p:ph idx="1"/>
          </p:nvPr>
        </p:nvSpPr>
        <p:spPr/>
        <p:txBody>
          <a:bodyPr>
            <a:normAutofit fontScale="55000" lnSpcReduction="20000"/>
          </a:bodyPr>
          <a:lstStyle/>
          <a:p>
            <a:r>
              <a:rPr lang="ro-RO" dirty="0" smtClean="0"/>
              <a:t>Din 01.01.2024 nu s-a produs modificări semnificative legate de reținerile din salariu</a:t>
            </a:r>
          </a:p>
          <a:p>
            <a:r>
              <a:rPr lang="ro-RO" dirty="0"/>
              <a:t>Prima de asigurare obligatorie de asistență medicală în formă de contribuție procentuală la salariu și la alte recompense, calculată pentru categoriile de plătitori prevăzute în anexa nr. 1 la Legea nr. 1593/2002 cu privire la mărimea, modul și termenele de achitare a primelor de asigurare obligatorie de asistență medicală, va fi menținută în anul viitor la nivel de 9,0</a:t>
            </a:r>
            <a:r>
              <a:rPr lang="ro-RO" dirty="0" smtClean="0"/>
              <a:t>%.</a:t>
            </a:r>
          </a:p>
          <a:p>
            <a:r>
              <a:rPr lang="ro-RO" dirty="0"/>
              <a:t>începând cu 1 ianuarie 2024, </a:t>
            </a:r>
            <a:r>
              <a:rPr lang="ro-RO" dirty="0" smtClean="0"/>
              <a:t> salariile </a:t>
            </a:r>
            <a:r>
              <a:rPr lang="ro-RO" dirty="0"/>
              <a:t>angajaților din sectorul bugetar</a:t>
            </a:r>
            <a:r>
              <a:rPr lang="ro-RO" dirty="0" smtClean="0"/>
              <a:t>, salarizați </a:t>
            </a:r>
            <a:r>
              <a:rPr lang="ro-RO" dirty="0"/>
              <a:t>în conformitate cu prevederile Legii nr.270/2018 privind sistemul unitar de salarizare în sectorul bugetar, se stabilește valoarea de referință în mărime de 2100 de </a:t>
            </a:r>
            <a:r>
              <a:rPr lang="ro-RO" dirty="0" smtClean="0"/>
              <a:t>lei.Valoarea de referință </a:t>
            </a:r>
            <a:r>
              <a:rPr lang="ro-RO" dirty="0"/>
              <a:t>î</a:t>
            </a:r>
            <a:r>
              <a:rPr lang="ro-RO" dirty="0" smtClean="0"/>
              <a:t>n </a:t>
            </a:r>
            <a:r>
              <a:rPr lang="ro-RO" dirty="0"/>
              <a:t>mărime de 2300 de lei </a:t>
            </a:r>
            <a:r>
              <a:rPr lang="ro-RO" dirty="0" smtClean="0"/>
              <a:t>pentru personalul </a:t>
            </a:r>
            <a:r>
              <a:rPr lang="ro-RO" dirty="0"/>
              <a:t>didactic, ştiinţifico-didactic şi personalul de conducere din cadrul instituţiilor de </a:t>
            </a:r>
            <a:r>
              <a:rPr lang="ro-RO" dirty="0" smtClean="0"/>
              <a:t>învăţământ. Pentru anul 2023 a fost valoarea de referință de 1900,00 lei și 2000,00 lei.</a:t>
            </a:r>
          </a:p>
          <a:p>
            <a:r>
              <a:rPr lang="ro-RO" dirty="0" smtClean="0"/>
              <a:t>În anul 2024 mărimea scutirilor acordate au rămas la nivelul anului precedent</a:t>
            </a:r>
          </a:p>
          <a:p>
            <a:r>
              <a:rPr lang="ro-RO" dirty="0" smtClean="0"/>
              <a:t>Contribuții de asigurări sociale de stat obligatorii stabilite în cote procentuale au rămas neschimbate pentru anul 2024.</a:t>
            </a:r>
          </a:p>
          <a:p>
            <a:r>
              <a:rPr lang="ro-RO" dirty="0" smtClean="0"/>
              <a:t>Personalul din instituțiile de învățământ care funcționează în regim de autogestiune financiar economică vor beneficia de un spor lunar în valoare fixă de 1300,00 lei, la fel ca în anul 2023.</a:t>
            </a:r>
          </a:p>
          <a:p>
            <a:r>
              <a:rPr lang="ro-RO" dirty="0"/>
              <a:t>Începând cu 1 ianuarie 2024 cuantumul salariului minim pe țară va constitui 5 mii de lei lunar pentru un program complet de lucru, acesta fiind aplicat în același cuantum atât în sectorul bugetar, cât și în cel real.</a:t>
            </a:r>
          </a:p>
          <a:p>
            <a:endParaRPr lang="ro-RO" dirty="0"/>
          </a:p>
          <a:p>
            <a:r>
              <a:rPr lang="ro-RO" dirty="0"/>
              <a:t> </a:t>
            </a:r>
            <a:endParaRPr lang="ru-RU" dirty="0"/>
          </a:p>
        </p:txBody>
      </p:sp>
    </p:spTree>
    <p:extLst>
      <p:ext uri="{BB962C8B-B14F-4D97-AF65-F5344CB8AC3E}">
        <p14:creationId xmlns:p14="http://schemas.microsoft.com/office/powerpoint/2010/main" val="2812803129"/>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582</TotalTime>
  <Words>706</Words>
  <Application>Microsoft Office PowerPoint</Application>
  <PresentationFormat>Широкоэкранный</PresentationFormat>
  <Paragraphs>62</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Calibri</vt:lpstr>
      <vt:lpstr>Century Gothic</vt:lpstr>
      <vt:lpstr>Wingdings 3</vt:lpstr>
      <vt:lpstr>Сектор</vt:lpstr>
      <vt:lpstr>Informația cu privire la realizarea bugetului pentru anul 2023</vt:lpstr>
      <vt:lpstr>Bugetul aprobat</vt:lpstr>
      <vt:lpstr>     Modalitatea de finanțare pentru anul 2023 este în conformitate cu prevederile HG NR.1077/2016, cu modificările ulterioare și în acord cu numărul de elevi per program din cadrul instituției. Bugetul pentru anul 2023 a fost aprobat în limita de 10272,1 mii lei. Pe parcursul anului 2023 au fost alocate mijloace financiare suplimentare ( pentru plata premiului unic cu caracter exceptional) in sumă de 151,0 mii lei : -111,0 mii lei la costul programelor de studii -34,0 mii lei pentru întreținerea căminelor -6,0 mii lei pentru asigurarea alimentației</vt:lpstr>
      <vt:lpstr>Veniturile colectate în anul 2023 au constituit circa 622,5 mii lei:</vt:lpstr>
      <vt:lpstr>         Cheltuieli executate în perioada de gestiune(din comanda de stat) , anul 2023</vt:lpstr>
      <vt:lpstr> </vt:lpstr>
      <vt:lpstr>Procurarea  materialelor pentru scopuri didactice, stiinţifice şi alte scopuri : -pentru catedra Alimentație 29,0 mii lei -pentru catedra Agricultură 5,3 mii lei TOTAL circa 34,3 mii lei   </vt:lpstr>
      <vt:lpstr> DIVERSE</vt:lpstr>
      <vt:lpstr>Anul 2024</vt:lpstr>
      <vt:lpstr>       Premiul anual acordat în anul 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Informația cu privire la realizarea bugetului pentru anul 2022</dc:title>
  <dc:creator>contabil</dc:creator>
  <cp:lastModifiedBy>contabil</cp:lastModifiedBy>
  <cp:revision>41</cp:revision>
  <dcterms:created xsi:type="dcterms:W3CDTF">2023-01-10T11:02:43Z</dcterms:created>
  <dcterms:modified xsi:type="dcterms:W3CDTF">2023-12-28T13:16:20Z</dcterms:modified>
</cp:coreProperties>
</file>