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4" r:id="rId5"/>
    <p:sldId id="263" r:id="rId6"/>
    <p:sldId id="261" r:id="rId7"/>
    <p:sldId id="262" r:id="rId8"/>
    <p:sldId id="265" r:id="rId9"/>
    <p:sldId id="266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ILO%20Eplatforma\COVID19%20situatia%20economica%20MD\Chestionar%20COVID%2019Sinteza_Comert%20-%20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ILO%20Eplatforma\COVID19%20situatia%20economica%20MD\Chestionar%20COVID%2019Sinteza_Comert%20-%20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ILO%20Eplatforma\COVID19%20situatia%20economica%20MD\Chestionar%20COVID%2019Sinteza_HoReCa%20-%20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ILO%20Eplatforma\COVID19%20situatia%20economica%20MD\Chestionar%20COVID%2019Sinteza_HoReCa%20-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Sheet1!$C$66:$C$70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7C-4ABF-8B03-A0EA9FFCB937}"/>
            </c:ext>
          </c:extLst>
        </c:ser>
        <c:ser>
          <c:idx val="1"/>
          <c:order val="1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Sheet1!$D$66:$D$70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A7C-4ABF-8B03-A0EA9FFCB937}"/>
            </c:ext>
          </c:extLst>
        </c:ser>
        <c:ser>
          <c:idx val="2"/>
          <c:order val="2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Sheet1!$E$66:$E$70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A7C-4ABF-8B03-A0EA9FFCB937}"/>
            </c:ext>
          </c:extLst>
        </c:ser>
        <c:ser>
          <c:idx val="3"/>
          <c:order val="3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Sheet1!$F$66:$F$70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A7C-4ABF-8B03-A0EA9FFCB937}"/>
            </c:ext>
          </c:extLst>
        </c:ser>
        <c:ser>
          <c:idx val="4"/>
          <c:order val="4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Sheet1!$G$66:$G$70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A7C-4ABF-8B03-A0EA9FFCB937}"/>
            </c:ext>
          </c:extLst>
        </c:ser>
        <c:ser>
          <c:idx val="5"/>
          <c:order val="5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Sheet1!$H$66:$H$70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A7C-4ABF-8B03-A0EA9FFCB937}"/>
            </c:ext>
          </c:extLst>
        </c:ser>
        <c:ser>
          <c:idx val="6"/>
          <c:order val="6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Sheet1!$I$66:$I$70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A7C-4ABF-8B03-A0EA9FFCB937}"/>
            </c:ext>
          </c:extLst>
        </c:ser>
        <c:ser>
          <c:idx val="7"/>
          <c:order val="7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Sheet1!$J$66:$J$70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AA7C-4ABF-8B03-A0EA9FFCB937}"/>
            </c:ext>
          </c:extLst>
        </c:ser>
        <c:ser>
          <c:idx val="8"/>
          <c:order val="8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Sheet1!$K$66:$K$70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A7C-4ABF-8B03-A0EA9FFCB937}"/>
            </c:ext>
          </c:extLst>
        </c:ser>
        <c:ser>
          <c:idx val="9"/>
          <c:order val="9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Sheet1!$L$66:$L$70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A7C-4ABF-8B03-A0EA9FFCB937}"/>
            </c:ext>
          </c:extLst>
        </c:ser>
        <c:ser>
          <c:idx val="10"/>
          <c:order val="10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Sheet1!$M$66:$M$70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A7C-4ABF-8B03-A0EA9FFCB937}"/>
            </c:ext>
          </c:extLst>
        </c:ser>
        <c:ser>
          <c:idx val="11"/>
          <c:order val="11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Sheet1!$N$66:$N$70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AA7C-4ABF-8B03-A0EA9FFCB937}"/>
            </c:ext>
          </c:extLst>
        </c:ser>
        <c:ser>
          <c:idx val="12"/>
          <c:order val="12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Sheet1!$O$66:$O$70</c:f>
              <c:numCache>
                <c:formatCode>0.00</c:formatCode>
                <c:ptCount val="5"/>
                <c:pt idx="0">
                  <c:v>9.0909090909091006</c:v>
                </c:pt>
                <c:pt idx="1">
                  <c:v>90.909090909090907</c:v>
                </c:pt>
                <c:pt idx="2">
                  <c:v>9.0909090909091006</c:v>
                </c:pt>
                <c:pt idx="3">
                  <c:v>9.0909090909091006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AA7C-4ABF-8B03-A0EA9FFCB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23784"/>
        <c:axId val="338728488"/>
      </c:barChart>
      <c:catAx>
        <c:axId val="3387237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38728488"/>
        <c:crosses val="autoZero"/>
        <c:auto val="1"/>
        <c:lblAlgn val="ctr"/>
        <c:lblOffset val="100"/>
        <c:noMultiLvlLbl val="0"/>
      </c:catAx>
      <c:valAx>
        <c:axId val="338728488"/>
        <c:scaling>
          <c:orientation val="minMax"/>
        </c:scaling>
        <c:delete val="0"/>
        <c:axPos val="b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338723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Sheet1!$C$72:$C$76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D9-49A4-A502-D8E207F875C4}"/>
            </c:ext>
          </c:extLst>
        </c:ser>
        <c:ser>
          <c:idx val="1"/>
          <c:order val="1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Sheet1!$D$72:$D$76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6D9-49A4-A502-D8E207F875C4}"/>
            </c:ext>
          </c:extLst>
        </c:ser>
        <c:ser>
          <c:idx val="2"/>
          <c:order val="2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Sheet1!$E$72:$E$76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6D9-49A4-A502-D8E207F875C4}"/>
            </c:ext>
          </c:extLst>
        </c:ser>
        <c:ser>
          <c:idx val="3"/>
          <c:order val="3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Sheet1!$F$72:$F$76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6D9-49A4-A502-D8E207F875C4}"/>
            </c:ext>
          </c:extLst>
        </c:ser>
        <c:ser>
          <c:idx val="4"/>
          <c:order val="4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Sheet1!$G$72:$G$76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6D9-49A4-A502-D8E207F875C4}"/>
            </c:ext>
          </c:extLst>
        </c:ser>
        <c:ser>
          <c:idx val="5"/>
          <c:order val="5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Sheet1!$H$72:$H$76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6D9-49A4-A502-D8E207F875C4}"/>
            </c:ext>
          </c:extLst>
        </c:ser>
        <c:ser>
          <c:idx val="6"/>
          <c:order val="6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Sheet1!$I$72:$I$76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6D9-49A4-A502-D8E207F875C4}"/>
            </c:ext>
          </c:extLst>
        </c:ser>
        <c:ser>
          <c:idx val="7"/>
          <c:order val="7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Sheet1!$J$72:$J$76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6D9-49A4-A502-D8E207F875C4}"/>
            </c:ext>
          </c:extLst>
        </c:ser>
        <c:ser>
          <c:idx val="8"/>
          <c:order val="8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Sheet1!$K$72:$K$76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6D9-49A4-A502-D8E207F875C4}"/>
            </c:ext>
          </c:extLst>
        </c:ser>
        <c:ser>
          <c:idx val="9"/>
          <c:order val="9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Sheet1!$L$72:$L$76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66D9-49A4-A502-D8E207F875C4}"/>
            </c:ext>
          </c:extLst>
        </c:ser>
        <c:ser>
          <c:idx val="10"/>
          <c:order val="10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Sheet1!$M$72:$M$76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6D9-49A4-A502-D8E207F875C4}"/>
            </c:ext>
          </c:extLst>
        </c:ser>
        <c:ser>
          <c:idx val="11"/>
          <c:order val="11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Sheet1!$N$72:$N$76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66D9-49A4-A502-D8E207F875C4}"/>
            </c:ext>
          </c:extLst>
        </c:ser>
        <c:ser>
          <c:idx val="12"/>
          <c:order val="12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Sheet1!$O$72:$O$76</c:f>
              <c:numCache>
                <c:formatCode>0.00</c:formatCode>
                <c:ptCount val="5"/>
                <c:pt idx="0">
                  <c:v>18.181818181818205</c:v>
                </c:pt>
                <c:pt idx="1">
                  <c:v>54.545454545454547</c:v>
                </c:pt>
                <c:pt idx="2">
                  <c:v>100</c:v>
                </c:pt>
                <c:pt idx="3">
                  <c:v>18.181818181818205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66D9-49A4-A502-D8E207F875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28880"/>
        <c:axId val="338726920"/>
      </c:barChart>
      <c:catAx>
        <c:axId val="3387288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38726920"/>
        <c:crosses val="autoZero"/>
        <c:auto val="1"/>
        <c:lblAlgn val="ctr"/>
        <c:lblOffset val="100"/>
        <c:noMultiLvlLbl val="0"/>
      </c:catAx>
      <c:valAx>
        <c:axId val="338726920"/>
        <c:scaling>
          <c:orientation val="minMax"/>
        </c:scaling>
        <c:delete val="0"/>
        <c:axPos val="b"/>
        <c:majorGridlines/>
        <c:numFmt formatCode="0.00" sourceLinked="1"/>
        <c:majorTickMark val="out"/>
        <c:minorTickMark val="none"/>
        <c:tickLblPos val="nextTo"/>
        <c:crossAx val="338728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0955382838134466"/>
          <c:y val="5.0960460592097079E-2"/>
          <c:w val="0.45973438633130326"/>
          <c:h val="0.83298101184785112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Sheet1!$C$66:$C$70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20-4C4B-ABF6-79CF93C8379E}"/>
            </c:ext>
          </c:extLst>
        </c:ser>
        <c:ser>
          <c:idx val="1"/>
          <c:order val="1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Sheet1!$D$66:$D$70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020-4C4B-ABF6-79CF93C8379E}"/>
            </c:ext>
          </c:extLst>
        </c:ser>
        <c:ser>
          <c:idx val="2"/>
          <c:order val="2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Sheet1!$E$66:$E$70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020-4C4B-ABF6-79CF93C8379E}"/>
            </c:ext>
          </c:extLst>
        </c:ser>
        <c:ser>
          <c:idx val="3"/>
          <c:order val="3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Sheet1!$F$66:$F$70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020-4C4B-ABF6-79CF93C8379E}"/>
            </c:ext>
          </c:extLst>
        </c:ser>
        <c:ser>
          <c:idx val="4"/>
          <c:order val="4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Sheet1!$G$66:$G$70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020-4C4B-ABF6-79CF93C8379E}"/>
            </c:ext>
          </c:extLst>
        </c:ser>
        <c:ser>
          <c:idx val="5"/>
          <c:order val="5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Sheet1!$H$66:$H$70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020-4C4B-ABF6-79CF93C8379E}"/>
            </c:ext>
          </c:extLst>
        </c:ser>
        <c:ser>
          <c:idx val="6"/>
          <c:order val="6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Sheet1!$I$66:$I$70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020-4C4B-ABF6-79CF93C8379E}"/>
            </c:ext>
          </c:extLst>
        </c:ser>
        <c:ser>
          <c:idx val="7"/>
          <c:order val="7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Sheet1!$J$66:$J$70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020-4C4B-ABF6-79CF93C8379E}"/>
            </c:ext>
          </c:extLst>
        </c:ser>
        <c:ser>
          <c:idx val="8"/>
          <c:order val="8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Sheet1!$K$66:$K$70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020-4C4B-ABF6-79CF93C8379E}"/>
            </c:ext>
          </c:extLst>
        </c:ser>
        <c:ser>
          <c:idx val="9"/>
          <c:order val="9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Sheet1!$L$66:$L$70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8020-4C4B-ABF6-79CF93C8379E}"/>
            </c:ext>
          </c:extLst>
        </c:ser>
        <c:ser>
          <c:idx val="10"/>
          <c:order val="10"/>
          <c:invertIfNegative val="0"/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Sheet1!$M$66:$M$70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020-4C4B-ABF6-79CF93C8379E}"/>
            </c:ext>
          </c:extLst>
        </c:ser>
        <c:ser>
          <c:idx val="11"/>
          <c:order val="11"/>
          <c:spPr>
            <a:solidFill>
              <a:srgbClr val="AABAD7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Sheet1!$B$66:$B$70</c:f>
              <c:strCache>
                <c:ptCount val="5"/>
                <c:pt idx="0">
                  <c:v>a. Înregistrarea automată a angajaților disponibilizați în această perioadă la ANOFM</c:v>
                </c:pt>
                <c:pt idx="1">
                  <c:v>b. Acordarea suportului financiar sub formă de grant pentru plata salariului minim</c:v>
                </c:pt>
                <c:pt idx="2">
                  <c:v>c. Scutirea de plata arendei / plăților comunale</c:v>
                </c:pt>
                <c:pt idx="3">
                  <c:v>d. Sprijin la re-instruirea gratuită a angajaților /managerilor în formarea competențelor de adaptare</c:v>
                </c:pt>
                <c:pt idx="4">
                  <c:v>e. Altele, specificați</c:v>
                </c:pt>
              </c:strCache>
            </c:strRef>
          </c:cat>
          <c:val>
            <c:numRef>
              <c:f>Sheet1!$N$66:$N$70</c:f>
              <c:numCache>
                <c:formatCode>General</c:formatCode>
                <c:ptCount val="5"/>
                <c:pt idx="0">
                  <c:v>20</c:v>
                </c:pt>
                <c:pt idx="1">
                  <c:v>60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8020-4C4B-ABF6-79CF93C837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06928"/>
        <c:axId val="338705360"/>
      </c:barChart>
      <c:catAx>
        <c:axId val="3387069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38705360"/>
        <c:crosses val="autoZero"/>
        <c:auto val="1"/>
        <c:lblAlgn val="ctr"/>
        <c:lblOffset val="100"/>
        <c:noMultiLvlLbl val="0"/>
      </c:catAx>
      <c:valAx>
        <c:axId val="3387053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069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Sheet1!$C$72:$C$76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20-42DA-B874-C653B6447342}"/>
            </c:ext>
          </c:extLst>
        </c:ser>
        <c:ser>
          <c:idx val="1"/>
          <c:order val="1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Sheet1!$D$72:$D$76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320-42DA-B874-C653B6447342}"/>
            </c:ext>
          </c:extLst>
        </c:ser>
        <c:ser>
          <c:idx val="2"/>
          <c:order val="2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Sheet1!$E$72:$E$76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320-42DA-B874-C653B6447342}"/>
            </c:ext>
          </c:extLst>
        </c:ser>
        <c:ser>
          <c:idx val="3"/>
          <c:order val="3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Sheet1!$F$72:$F$76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320-42DA-B874-C653B6447342}"/>
            </c:ext>
          </c:extLst>
        </c:ser>
        <c:ser>
          <c:idx val="4"/>
          <c:order val="4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Sheet1!$G$72:$G$76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320-42DA-B874-C653B6447342}"/>
            </c:ext>
          </c:extLst>
        </c:ser>
        <c:ser>
          <c:idx val="5"/>
          <c:order val="5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Sheet1!$H$72:$H$76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320-42DA-B874-C653B6447342}"/>
            </c:ext>
          </c:extLst>
        </c:ser>
        <c:ser>
          <c:idx val="6"/>
          <c:order val="6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Sheet1!$I$72:$I$76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320-42DA-B874-C653B6447342}"/>
            </c:ext>
          </c:extLst>
        </c:ser>
        <c:ser>
          <c:idx val="7"/>
          <c:order val="7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Sheet1!$J$72:$J$76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320-42DA-B874-C653B6447342}"/>
            </c:ext>
          </c:extLst>
        </c:ser>
        <c:ser>
          <c:idx val="8"/>
          <c:order val="8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Sheet1!$K$72:$K$76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320-42DA-B874-C653B6447342}"/>
            </c:ext>
          </c:extLst>
        </c:ser>
        <c:ser>
          <c:idx val="9"/>
          <c:order val="9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Sheet1!$L$72:$L$76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6320-42DA-B874-C653B6447342}"/>
            </c:ext>
          </c:extLst>
        </c:ser>
        <c:ser>
          <c:idx val="10"/>
          <c:order val="10"/>
          <c:invertIfNegative val="0"/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Sheet1!$M$72:$M$76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320-42DA-B874-C653B6447342}"/>
            </c:ext>
          </c:extLst>
        </c:ser>
        <c:ser>
          <c:idx val="11"/>
          <c:order val="11"/>
          <c:spPr>
            <a:solidFill>
              <a:srgbClr val="AABAD7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Sheet1!$B$72:$B$76</c:f>
              <c:strCache>
                <c:ptCount val="5"/>
                <c:pt idx="0">
                  <c:v>a. Competențe digitale</c:v>
                </c:pt>
                <c:pt idx="1">
                  <c:v>b. Auto-organizarea angajaților</c:v>
                </c:pt>
                <c:pt idx="2">
                  <c:v>c. Introducerea măsurilor stricte de igienă</c:v>
                </c:pt>
                <c:pt idx="3">
                  <c:v>d. Lucru (calitativ) la distanță</c:v>
                </c:pt>
                <c:pt idx="4">
                  <c:v>e. Altele, specificați</c:v>
                </c:pt>
              </c:strCache>
            </c:strRef>
          </c:cat>
          <c:val>
            <c:numRef>
              <c:f>Sheet1!$N$72:$N$76</c:f>
              <c:numCache>
                <c:formatCode>General</c:formatCode>
                <c:ptCount val="5"/>
                <c:pt idx="0">
                  <c:v>10</c:v>
                </c:pt>
                <c:pt idx="1">
                  <c:v>50</c:v>
                </c:pt>
                <c:pt idx="2">
                  <c:v>70</c:v>
                </c:pt>
                <c:pt idx="3">
                  <c:v>30</c:v>
                </c:pt>
                <c:pt idx="4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6320-42DA-B874-C653B64473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06144"/>
        <c:axId val="338703792"/>
      </c:barChart>
      <c:catAx>
        <c:axId val="3387061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38703792"/>
        <c:crosses val="autoZero"/>
        <c:auto val="1"/>
        <c:lblAlgn val="ctr"/>
        <c:lblOffset val="100"/>
        <c:noMultiLvlLbl val="0"/>
      </c:catAx>
      <c:valAx>
        <c:axId val="338703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06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F9381-96F1-40F7-AC20-64A4141D50A9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9E7BAB-428B-4D2E-BE26-F6ABCA23D68D}">
      <dgm:prSet phldrT="[Текст]"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D6A10EF8-85AF-4B29-9BAF-E810519F1D58}" type="parTrans" cxnId="{281CAFCC-C751-4204-AB41-8DCC1A3B3792}">
      <dgm:prSet/>
      <dgm:spPr/>
      <dgm:t>
        <a:bodyPr/>
        <a:lstStyle/>
        <a:p>
          <a:endParaRPr lang="ru-RU"/>
        </a:p>
      </dgm:t>
    </dgm:pt>
    <dgm:pt modelId="{C4A418D9-F3D8-4370-B90E-E18D4AA69161}" type="sibTrans" cxnId="{281CAFCC-C751-4204-AB41-8DCC1A3B3792}">
      <dgm:prSet/>
      <dgm:spPr/>
      <dgm:t>
        <a:bodyPr/>
        <a:lstStyle/>
        <a:p>
          <a:endParaRPr lang="ru-RU"/>
        </a:p>
      </dgm:t>
    </dgm:pt>
    <dgm:pt modelId="{0CF02BEB-F08D-41AC-BDD1-D81615C2977B}">
      <dgm:prSet phldrT="[Текст]" phldr="1"/>
      <dgm:spPr/>
      <dgm:t>
        <a:bodyPr/>
        <a:lstStyle/>
        <a:p>
          <a:endParaRPr lang="ru-RU" dirty="0"/>
        </a:p>
      </dgm:t>
    </dgm:pt>
    <dgm:pt modelId="{D936D3EB-D4A3-4628-8BA2-36B1E4F3CE08}" type="parTrans" cxnId="{9F466C1B-791B-4C13-8DC9-94703153AF2E}">
      <dgm:prSet/>
      <dgm:spPr/>
      <dgm:t>
        <a:bodyPr/>
        <a:lstStyle/>
        <a:p>
          <a:endParaRPr lang="ru-RU"/>
        </a:p>
      </dgm:t>
    </dgm:pt>
    <dgm:pt modelId="{9F5EC581-8FE0-4B71-A53F-9C7F9EA22209}" type="sibTrans" cxnId="{9F466C1B-791B-4C13-8DC9-94703153AF2E}">
      <dgm:prSet/>
      <dgm:spPr/>
      <dgm:t>
        <a:bodyPr/>
        <a:lstStyle/>
        <a:p>
          <a:endParaRPr lang="ru-RU"/>
        </a:p>
      </dgm:t>
    </dgm:pt>
    <dgm:pt modelId="{51C73ED6-E19D-472E-B5A7-88C4A36C4DBC}" type="pres">
      <dgm:prSet presAssocID="{9DCF9381-96F1-40F7-AC20-64A4141D50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A0C848-81F0-4CA8-BF03-3307CFE892B3}" type="pres">
      <dgm:prSet presAssocID="{B99E7BAB-428B-4D2E-BE26-F6ABCA23D68D}" presName="arrow" presStyleLbl="node1" presStyleIdx="0" presStyleCnt="2" custScaleX="22543" custScaleY="100094" custRadScaleRad="43838" custRadScaleInc="488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982E78-826F-41AE-BB66-3AE324D52520}" type="pres">
      <dgm:prSet presAssocID="{0CF02BEB-F08D-41AC-BDD1-D81615C2977B}" presName="arrow" presStyleLbl="node1" presStyleIdx="1" presStyleCnt="2" custScaleX="22839" custScaleY="55125" custRadScaleRad="46094" custRadScaleInc="-38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E3068F-3C82-4018-B604-682B33A6E440}" type="presOf" srcId="{0CF02BEB-F08D-41AC-BDD1-D81615C2977B}" destId="{56982E78-826F-41AE-BB66-3AE324D52520}" srcOrd="0" destOrd="0" presId="urn:microsoft.com/office/officeart/2005/8/layout/arrow5"/>
    <dgm:cxn modelId="{9F466C1B-791B-4C13-8DC9-94703153AF2E}" srcId="{9DCF9381-96F1-40F7-AC20-64A4141D50A9}" destId="{0CF02BEB-F08D-41AC-BDD1-D81615C2977B}" srcOrd="1" destOrd="0" parTransId="{D936D3EB-D4A3-4628-8BA2-36B1E4F3CE08}" sibTransId="{9F5EC581-8FE0-4B71-A53F-9C7F9EA22209}"/>
    <dgm:cxn modelId="{77EF3F24-6118-497A-BDA1-05F8ED27FB59}" type="presOf" srcId="{9DCF9381-96F1-40F7-AC20-64A4141D50A9}" destId="{51C73ED6-E19D-472E-B5A7-88C4A36C4DBC}" srcOrd="0" destOrd="0" presId="urn:microsoft.com/office/officeart/2005/8/layout/arrow5"/>
    <dgm:cxn modelId="{281CAFCC-C751-4204-AB41-8DCC1A3B3792}" srcId="{9DCF9381-96F1-40F7-AC20-64A4141D50A9}" destId="{B99E7BAB-428B-4D2E-BE26-F6ABCA23D68D}" srcOrd="0" destOrd="0" parTransId="{D6A10EF8-85AF-4B29-9BAF-E810519F1D58}" sibTransId="{C4A418D9-F3D8-4370-B90E-E18D4AA69161}"/>
    <dgm:cxn modelId="{82675AB9-65AD-4BB9-AFD4-10C4A08DAF4E}" type="presOf" srcId="{B99E7BAB-428B-4D2E-BE26-F6ABCA23D68D}" destId="{CCA0C848-81F0-4CA8-BF03-3307CFE892B3}" srcOrd="0" destOrd="0" presId="urn:microsoft.com/office/officeart/2005/8/layout/arrow5"/>
    <dgm:cxn modelId="{193D6449-C57A-428B-B80C-954AABC2D933}" type="presParOf" srcId="{51C73ED6-E19D-472E-B5A7-88C4A36C4DBC}" destId="{CCA0C848-81F0-4CA8-BF03-3307CFE892B3}" srcOrd="0" destOrd="0" presId="urn:microsoft.com/office/officeart/2005/8/layout/arrow5"/>
    <dgm:cxn modelId="{7AAB1229-452B-46A3-9455-76B247CA5F59}" type="presParOf" srcId="{51C73ED6-E19D-472E-B5A7-88C4A36C4DBC}" destId="{56982E78-826F-41AE-BB66-3AE324D5252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CF9381-96F1-40F7-AC20-64A4141D50A9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C73ED6-E19D-472E-B5A7-88C4A36C4DBC}" type="pres">
      <dgm:prSet presAssocID="{9DCF9381-96F1-40F7-AC20-64A4141D50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66A4E85-AC3D-46E7-8199-D08DBB30EA1C}" type="presOf" srcId="{9DCF9381-96F1-40F7-AC20-64A4141D50A9}" destId="{51C73ED6-E19D-472E-B5A7-88C4A36C4DBC}" srcOrd="0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691294-79E1-4FBF-8DFA-BA94AD2DA18D}" type="doc">
      <dgm:prSet loTypeId="urn:microsoft.com/office/officeart/2005/8/layout/arrow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8A3E919-FE0F-49FB-BAAD-4D2A521B4741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endParaRPr lang="ru-RU" dirty="0"/>
        </a:p>
      </dgm:t>
    </dgm:pt>
    <dgm:pt modelId="{D4E3A53B-B27E-43C6-B290-590AED346CC3}" type="parTrans" cxnId="{E92800AB-6765-49AC-9F97-D1CC2A4332F8}">
      <dgm:prSet/>
      <dgm:spPr/>
      <dgm:t>
        <a:bodyPr/>
        <a:lstStyle/>
        <a:p>
          <a:endParaRPr lang="ru-RU"/>
        </a:p>
      </dgm:t>
    </dgm:pt>
    <dgm:pt modelId="{EEE8F2C6-EA86-45AD-9B73-DFA3A29A1219}" type="sibTrans" cxnId="{E92800AB-6765-49AC-9F97-D1CC2A4332F8}">
      <dgm:prSet/>
      <dgm:spPr/>
      <dgm:t>
        <a:bodyPr/>
        <a:lstStyle/>
        <a:p>
          <a:endParaRPr lang="ru-RU"/>
        </a:p>
      </dgm:t>
    </dgm:pt>
    <dgm:pt modelId="{179DFFF2-B6B5-43BC-827B-35DD481A63BD}">
      <dgm:prSet phldrT="[Текст]"/>
      <dgm:spPr/>
      <dgm:t>
        <a:bodyPr/>
        <a:lstStyle/>
        <a:p>
          <a:endParaRPr lang="ru-RU" dirty="0"/>
        </a:p>
      </dgm:t>
    </dgm:pt>
    <dgm:pt modelId="{BCBEF636-D46F-47D0-A75C-AAF7901F2368}" type="parTrans" cxnId="{A7C014B5-32BE-4953-A958-231C95167F69}">
      <dgm:prSet/>
      <dgm:spPr/>
      <dgm:t>
        <a:bodyPr/>
        <a:lstStyle/>
        <a:p>
          <a:endParaRPr lang="ru-RU"/>
        </a:p>
      </dgm:t>
    </dgm:pt>
    <dgm:pt modelId="{D015B37C-B21C-409A-BA17-B4058F8D6BF9}" type="sibTrans" cxnId="{A7C014B5-32BE-4953-A958-231C95167F69}">
      <dgm:prSet/>
      <dgm:spPr/>
      <dgm:t>
        <a:bodyPr/>
        <a:lstStyle/>
        <a:p>
          <a:endParaRPr lang="ru-RU"/>
        </a:p>
      </dgm:t>
    </dgm:pt>
    <dgm:pt modelId="{FF03C315-1A5D-47E6-A648-F469BEB6E169}" type="pres">
      <dgm:prSet presAssocID="{81691294-79E1-4FBF-8DFA-BA94AD2DA1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84392B-56A9-4723-AEC3-D86BD0D07732}" type="pres">
      <dgm:prSet presAssocID="{A8A3E919-FE0F-49FB-BAAD-4D2A521B4741}" presName="arrow" presStyleLbl="node1" presStyleIdx="0" presStyleCnt="2" custScaleX="20031" custScaleY="69583" custRadScaleRad="99544" custRadScaleInc="-12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1B07D5-6C63-4AA7-B893-4C3FCCC87AC7}" type="pres">
      <dgm:prSet presAssocID="{179DFFF2-B6B5-43BC-827B-35DD481A63BD}" presName="arrow" presStyleLbl="node1" presStyleIdx="1" presStyleCnt="2" custAng="10800000" custScaleX="23794" custScaleY="133354" custRadScaleRad="63234" custRadScaleInc="579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C014B5-32BE-4953-A958-231C95167F69}" srcId="{81691294-79E1-4FBF-8DFA-BA94AD2DA18D}" destId="{179DFFF2-B6B5-43BC-827B-35DD481A63BD}" srcOrd="1" destOrd="0" parTransId="{BCBEF636-D46F-47D0-A75C-AAF7901F2368}" sibTransId="{D015B37C-B21C-409A-BA17-B4058F8D6BF9}"/>
    <dgm:cxn modelId="{63E51255-6BC1-47F7-BA18-51C689D98635}" type="presOf" srcId="{A8A3E919-FE0F-49FB-BAAD-4D2A521B4741}" destId="{1D84392B-56A9-4723-AEC3-D86BD0D07732}" srcOrd="0" destOrd="0" presId="urn:microsoft.com/office/officeart/2005/8/layout/arrow5"/>
    <dgm:cxn modelId="{E92800AB-6765-49AC-9F97-D1CC2A4332F8}" srcId="{81691294-79E1-4FBF-8DFA-BA94AD2DA18D}" destId="{A8A3E919-FE0F-49FB-BAAD-4D2A521B4741}" srcOrd="0" destOrd="0" parTransId="{D4E3A53B-B27E-43C6-B290-590AED346CC3}" sibTransId="{EEE8F2C6-EA86-45AD-9B73-DFA3A29A1219}"/>
    <dgm:cxn modelId="{9C528B23-C67E-4A76-B262-4BAA996AEA5D}" type="presOf" srcId="{179DFFF2-B6B5-43BC-827B-35DD481A63BD}" destId="{B11B07D5-6C63-4AA7-B893-4C3FCCC87AC7}" srcOrd="0" destOrd="0" presId="urn:microsoft.com/office/officeart/2005/8/layout/arrow5"/>
    <dgm:cxn modelId="{A367D469-2308-49A5-8A6B-CA73960E5730}" type="presOf" srcId="{81691294-79E1-4FBF-8DFA-BA94AD2DA18D}" destId="{FF03C315-1A5D-47E6-A648-F469BEB6E169}" srcOrd="0" destOrd="0" presId="urn:microsoft.com/office/officeart/2005/8/layout/arrow5"/>
    <dgm:cxn modelId="{8CA6CBC1-8F91-475E-8773-251516FFF7B6}" type="presParOf" srcId="{FF03C315-1A5D-47E6-A648-F469BEB6E169}" destId="{1D84392B-56A9-4723-AEC3-D86BD0D07732}" srcOrd="0" destOrd="0" presId="urn:microsoft.com/office/officeart/2005/8/layout/arrow5"/>
    <dgm:cxn modelId="{8D0786FE-CF49-4B39-9493-11BC9983F11A}" type="presParOf" srcId="{FF03C315-1A5D-47E6-A648-F469BEB6E169}" destId="{B11B07D5-6C63-4AA7-B893-4C3FCCC87AC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7FA800-5106-427E-BAFA-DDABFD4AF62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670AF75-D6FB-4D7A-B371-191BA7FA1DA8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C132A8BD-DE37-4AF4-B61F-EBEC0EBDAAF3}" type="parTrans" cxnId="{B9915DDE-C677-4D8D-BE67-A5867E1634DD}">
      <dgm:prSet/>
      <dgm:spPr/>
      <dgm:t>
        <a:bodyPr/>
        <a:lstStyle/>
        <a:p>
          <a:endParaRPr lang="ru-RU" sz="1600"/>
        </a:p>
      </dgm:t>
    </dgm:pt>
    <dgm:pt modelId="{BEF1F6A2-30DB-4C98-BD79-D5F4D98F7FB3}" type="sibTrans" cxnId="{B9915DDE-C677-4D8D-BE67-A5867E1634DD}">
      <dgm:prSet/>
      <dgm:spPr/>
      <dgm:t>
        <a:bodyPr/>
        <a:lstStyle/>
        <a:p>
          <a:endParaRPr lang="ru-RU" sz="1600"/>
        </a:p>
      </dgm:t>
    </dgm:pt>
    <dgm:pt modelId="{B72AB6EE-A05A-4F18-98DD-E95923BC86CE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D40485C7-6C95-4B84-86E9-487919BF6050}" type="parTrans" cxnId="{D02D17D9-A3AE-44FB-9982-44728FD0B1CD}">
      <dgm:prSet/>
      <dgm:spPr/>
      <dgm:t>
        <a:bodyPr/>
        <a:lstStyle/>
        <a:p>
          <a:endParaRPr lang="ru-RU" sz="1600"/>
        </a:p>
      </dgm:t>
    </dgm:pt>
    <dgm:pt modelId="{C82C8755-9690-46C4-B302-C46F90309572}" type="sibTrans" cxnId="{D02D17D9-A3AE-44FB-9982-44728FD0B1CD}">
      <dgm:prSet/>
      <dgm:spPr/>
      <dgm:t>
        <a:bodyPr/>
        <a:lstStyle/>
        <a:p>
          <a:endParaRPr lang="ru-RU" sz="1600"/>
        </a:p>
      </dgm:t>
    </dgm:pt>
    <dgm:pt modelId="{C58C928B-621C-465E-A66D-6693D31EDC21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gm:t>
    </dgm:pt>
    <dgm:pt modelId="{0FBFAD07-37B2-4620-9AEE-879BF16D0987}" type="parTrans" cxnId="{6C0FD715-6197-46B6-8D4F-5EED53DB1F68}">
      <dgm:prSet/>
      <dgm:spPr/>
      <dgm:t>
        <a:bodyPr/>
        <a:lstStyle/>
        <a:p>
          <a:endParaRPr lang="ru-RU" sz="1600"/>
        </a:p>
      </dgm:t>
    </dgm:pt>
    <dgm:pt modelId="{00F645E1-EF6D-4BDD-9B62-74A58553A5C4}" type="sibTrans" cxnId="{6C0FD715-6197-46B6-8D4F-5EED53DB1F68}">
      <dgm:prSet/>
      <dgm:spPr/>
      <dgm:t>
        <a:bodyPr/>
        <a:lstStyle/>
        <a:p>
          <a:endParaRPr lang="ru-RU" sz="1600"/>
        </a:p>
      </dgm:t>
    </dgm:pt>
    <dgm:pt modelId="{D0BCE22B-7797-499B-ADA4-33A781E78A46}">
      <dgm:prSet phldrT="[Text]" custT="1"/>
      <dgm:spPr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BC6436DE-B8E4-40BA-952A-2ED23A4CA37A}" type="parTrans" cxnId="{13A4746F-26BE-4ED3-95C5-5280098DD76E}">
      <dgm:prSet/>
      <dgm:spPr/>
      <dgm:t>
        <a:bodyPr/>
        <a:lstStyle/>
        <a:p>
          <a:endParaRPr lang="ru-RU" sz="1600"/>
        </a:p>
      </dgm:t>
    </dgm:pt>
    <dgm:pt modelId="{7C1B5235-1570-4A44-BC8E-30A13F76DC58}" type="sibTrans" cxnId="{13A4746F-26BE-4ED3-95C5-5280098DD76E}">
      <dgm:prSet/>
      <dgm:spPr/>
      <dgm:t>
        <a:bodyPr/>
        <a:lstStyle/>
        <a:p>
          <a:endParaRPr lang="ru-RU" sz="1600"/>
        </a:p>
      </dgm:t>
    </dgm:pt>
    <dgm:pt modelId="{0EA5989E-8D1A-4125-BB75-C4C3D98FA02A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Alte cercetări</a:t>
          </a:r>
          <a:endParaRPr lang="ru-RU" sz="1200" dirty="0"/>
        </a:p>
      </dgm:t>
    </dgm:pt>
    <dgm:pt modelId="{43050D4A-6AA1-4E97-A8EF-971B41AAF429}" type="parTrans" cxnId="{FBEE0E8E-4DF8-4101-80E3-2069FEB96FB9}">
      <dgm:prSet/>
      <dgm:spPr/>
      <dgm:t>
        <a:bodyPr/>
        <a:lstStyle/>
        <a:p>
          <a:endParaRPr lang="ru-RU" sz="1600"/>
        </a:p>
      </dgm:t>
    </dgm:pt>
    <dgm:pt modelId="{2188905B-A69C-47D3-891A-EBC99FE62947}" type="sibTrans" cxnId="{FBEE0E8E-4DF8-4101-80E3-2069FEB96FB9}">
      <dgm:prSet/>
      <dgm:spPr/>
      <dgm:t>
        <a:bodyPr/>
        <a:lstStyle/>
        <a:p>
          <a:endParaRPr lang="ru-RU" sz="1600"/>
        </a:p>
      </dgm:t>
    </dgm:pt>
    <dgm:pt modelId="{737FF31D-9EF2-4F57-91F2-A7F4045D9BC7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Concluzii</a:t>
          </a:r>
          <a:endParaRPr lang="ru-RU" sz="1200" dirty="0"/>
        </a:p>
      </dgm:t>
    </dgm:pt>
    <dgm:pt modelId="{E40C9A90-B4CA-4653-BC2B-229080E40917}" type="parTrans" cxnId="{ED279043-5CC6-40F4-9E17-A3713CB2C7F6}">
      <dgm:prSet/>
      <dgm:spPr/>
      <dgm:t>
        <a:bodyPr/>
        <a:lstStyle/>
        <a:p>
          <a:endParaRPr lang="ru-RU" sz="1600"/>
        </a:p>
      </dgm:t>
    </dgm:pt>
    <dgm:pt modelId="{D498647C-BE3C-4150-A094-27B2CD1CD256}" type="sibTrans" cxnId="{ED279043-5CC6-40F4-9E17-A3713CB2C7F6}">
      <dgm:prSet/>
      <dgm:spPr/>
      <dgm:t>
        <a:bodyPr/>
        <a:lstStyle/>
        <a:p>
          <a:endParaRPr lang="ru-RU" sz="1600"/>
        </a:p>
      </dgm:t>
    </dgm:pt>
    <dgm:pt modelId="{0D38C9EB-FDE5-410E-844B-4F9286DF77F0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Întrebări și răspunsuri</a:t>
          </a:r>
          <a:endParaRPr lang="ru-RU" sz="1200" dirty="0"/>
        </a:p>
      </dgm:t>
    </dgm:pt>
    <dgm:pt modelId="{24CC2FF2-B5AA-43EE-96A1-F05EE60851F4}" type="parTrans" cxnId="{2208E6D4-0157-4E84-9661-2E8FB19E5575}">
      <dgm:prSet/>
      <dgm:spPr/>
      <dgm:t>
        <a:bodyPr/>
        <a:lstStyle/>
        <a:p>
          <a:endParaRPr lang="ru-RU" sz="1600"/>
        </a:p>
      </dgm:t>
    </dgm:pt>
    <dgm:pt modelId="{B47DB7C1-5E19-47A3-B8D1-6F35A9227CE3}" type="sibTrans" cxnId="{2208E6D4-0157-4E84-9661-2E8FB19E5575}">
      <dgm:prSet/>
      <dgm:spPr/>
      <dgm:t>
        <a:bodyPr/>
        <a:lstStyle/>
        <a:p>
          <a:endParaRPr lang="ru-RU" sz="1600"/>
        </a:p>
      </dgm:t>
    </dgm:pt>
    <dgm:pt modelId="{D68148A1-322F-44F6-8AE4-82DB1C2B3743}" type="pres">
      <dgm:prSet presAssocID="{E37FA800-5106-427E-BAFA-DDABFD4AF628}" presName="Name0" presStyleCnt="0">
        <dgm:presLayoutVars>
          <dgm:dir/>
          <dgm:resizeHandles val="exact"/>
        </dgm:presLayoutVars>
      </dgm:prSet>
      <dgm:spPr/>
    </dgm:pt>
    <dgm:pt modelId="{D0FB5687-B882-4193-B9BF-AEDAAA16F1D1}" type="pres">
      <dgm:prSet presAssocID="{4670AF75-D6FB-4D7A-B371-191BA7FA1DA8}" presName="parTxOnly" presStyleLbl="node1" presStyleIdx="0" presStyleCnt="7">
        <dgm:presLayoutVars>
          <dgm:bulletEnabled val="1"/>
        </dgm:presLayoutVars>
      </dgm:prSet>
      <dgm:spPr>
        <a:xfrm>
          <a:off x="1763" y="0"/>
          <a:ext cx="2075184" cy="381000"/>
        </a:xfrm>
        <a:prstGeom prst="homePlate">
          <a:avLst/>
        </a:prstGeom>
      </dgm:spPr>
      <dgm:t>
        <a:bodyPr/>
        <a:lstStyle/>
        <a:p>
          <a:endParaRPr lang="ru-RU"/>
        </a:p>
      </dgm:t>
    </dgm:pt>
    <dgm:pt modelId="{4133E320-A75D-4657-A86F-36B93B74BA0A}" type="pres">
      <dgm:prSet presAssocID="{BEF1F6A2-30DB-4C98-BD79-D5F4D98F7FB3}" presName="parSpace" presStyleCnt="0"/>
      <dgm:spPr/>
    </dgm:pt>
    <dgm:pt modelId="{F94FF617-1334-4829-866E-A92527325E81}" type="pres">
      <dgm:prSet presAssocID="{B72AB6EE-A05A-4F18-98DD-E95923BC86CE}" presName="parTxOnly" presStyleLbl="node1" presStyleIdx="1" presStyleCnt="7">
        <dgm:presLayoutVars>
          <dgm:bulletEnabled val="1"/>
        </dgm:presLayoutVars>
      </dgm:prSet>
      <dgm:spPr>
        <a:xfrm>
          <a:off x="1661911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6388BB7B-F1F0-4FD6-BEA0-44DEAD51335D}" type="pres">
      <dgm:prSet presAssocID="{C82C8755-9690-46C4-B302-C46F90309572}" presName="parSpace" presStyleCnt="0"/>
      <dgm:spPr/>
    </dgm:pt>
    <dgm:pt modelId="{5481A719-DAF3-465D-84E5-BB5C93F254AA}" type="pres">
      <dgm:prSet presAssocID="{C58C928B-621C-465E-A66D-6693D31EDC21}" presName="parTxOnly" presStyleLbl="node1" presStyleIdx="2" presStyleCnt="7">
        <dgm:presLayoutVars>
          <dgm:bulletEnabled val="1"/>
        </dgm:presLayoutVars>
      </dgm:prSet>
      <dgm:spPr>
        <a:xfrm>
          <a:off x="3322059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8B7C821D-5BA5-46B7-BB54-D1548012705B}" type="pres">
      <dgm:prSet presAssocID="{00F645E1-EF6D-4BDD-9B62-74A58553A5C4}" presName="parSpace" presStyleCnt="0"/>
      <dgm:spPr/>
    </dgm:pt>
    <dgm:pt modelId="{B937D9CF-077A-46A5-9265-C921DF669AD3}" type="pres">
      <dgm:prSet presAssocID="{D0BCE22B-7797-499B-ADA4-33A781E78A46}" presName="parTxOnly" presStyleLbl="node1" presStyleIdx="3" presStyleCnt="7">
        <dgm:presLayoutVars>
          <dgm:bulletEnabled val="1"/>
        </dgm:presLayoutVars>
      </dgm:prSet>
      <dgm:spPr>
        <a:xfrm>
          <a:off x="4982207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434B3ABB-73FD-4C69-BC19-2E57268F3DD2}" type="pres">
      <dgm:prSet presAssocID="{7C1B5235-1570-4A44-BC8E-30A13F76DC58}" presName="parSpace" presStyleCnt="0"/>
      <dgm:spPr/>
    </dgm:pt>
    <dgm:pt modelId="{AB41DEF2-C0E4-439B-9165-23E059DA9EFE}" type="pres">
      <dgm:prSet presAssocID="{0EA5989E-8D1A-4125-BB75-C4C3D98FA02A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B078F-DE0B-40B4-87A3-89F191CBE1B5}" type="pres">
      <dgm:prSet presAssocID="{2188905B-A69C-47D3-891A-EBC99FE62947}" presName="parSpace" presStyleCnt="0"/>
      <dgm:spPr/>
    </dgm:pt>
    <dgm:pt modelId="{B700ED29-9A1E-47D6-9C15-2A1E21883ADE}" type="pres">
      <dgm:prSet presAssocID="{737FF31D-9EF2-4F57-91F2-A7F4045D9BC7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01D577-9BAE-41B0-8C81-7134F118099C}" type="pres">
      <dgm:prSet presAssocID="{D498647C-BE3C-4150-A094-27B2CD1CD256}" presName="parSpace" presStyleCnt="0"/>
      <dgm:spPr/>
    </dgm:pt>
    <dgm:pt modelId="{A577AD7D-A744-41E6-B652-8184111DFFD6}" type="pres">
      <dgm:prSet presAssocID="{0D38C9EB-FDE5-410E-844B-4F9286DF77F0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EE0E8E-4DF8-4101-80E3-2069FEB96FB9}" srcId="{E37FA800-5106-427E-BAFA-DDABFD4AF628}" destId="{0EA5989E-8D1A-4125-BB75-C4C3D98FA02A}" srcOrd="4" destOrd="0" parTransId="{43050D4A-6AA1-4E97-A8EF-971B41AAF429}" sibTransId="{2188905B-A69C-47D3-891A-EBC99FE62947}"/>
    <dgm:cxn modelId="{D48FDE9B-D5B9-4817-871A-D9E799317104}" type="presOf" srcId="{D0BCE22B-7797-499B-ADA4-33A781E78A46}" destId="{B937D9CF-077A-46A5-9265-C921DF669AD3}" srcOrd="0" destOrd="0" presId="urn:microsoft.com/office/officeart/2005/8/layout/hChevron3"/>
    <dgm:cxn modelId="{3F5114E4-E451-4065-AD26-B253B25F93A2}" type="presOf" srcId="{0EA5989E-8D1A-4125-BB75-C4C3D98FA02A}" destId="{AB41DEF2-C0E4-439B-9165-23E059DA9EFE}" srcOrd="0" destOrd="0" presId="urn:microsoft.com/office/officeart/2005/8/layout/hChevron3"/>
    <dgm:cxn modelId="{E4B3E41B-9C43-4352-BE97-892531CA535C}" type="presOf" srcId="{0D38C9EB-FDE5-410E-844B-4F9286DF77F0}" destId="{A577AD7D-A744-41E6-B652-8184111DFFD6}" srcOrd="0" destOrd="0" presId="urn:microsoft.com/office/officeart/2005/8/layout/hChevron3"/>
    <dgm:cxn modelId="{33E86C0C-1747-49CD-89AF-ED57ACE6CF6A}" type="presOf" srcId="{B72AB6EE-A05A-4F18-98DD-E95923BC86CE}" destId="{F94FF617-1334-4829-866E-A92527325E81}" srcOrd="0" destOrd="0" presId="urn:microsoft.com/office/officeart/2005/8/layout/hChevron3"/>
    <dgm:cxn modelId="{ED279043-5CC6-40F4-9E17-A3713CB2C7F6}" srcId="{E37FA800-5106-427E-BAFA-DDABFD4AF628}" destId="{737FF31D-9EF2-4F57-91F2-A7F4045D9BC7}" srcOrd="5" destOrd="0" parTransId="{E40C9A90-B4CA-4653-BC2B-229080E40917}" sibTransId="{D498647C-BE3C-4150-A094-27B2CD1CD256}"/>
    <dgm:cxn modelId="{D02D17D9-A3AE-44FB-9982-44728FD0B1CD}" srcId="{E37FA800-5106-427E-BAFA-DDABFD4AF628}" destId="{B72AB6EE-A05A-4F18-98DD-E95923BC86CE}" srcOrd="1" destOrd="0" parTransId="{D40485C7-6C95-4B84-86E9-487919BF6050}" sibTransId="{C82C8755-9690-46C4-B302-C46F90309572}"/>
    <dgm:cxn modelId="{19BEE300-C150-444F-A5B2-B88A3E2B4EB2}" type="presOf" srcId="{4670AF75-D6FB-4D7A-B371-191BA7FA1DA8}" destId="{D0FB5687-B882-4193-B9BF-AEDAAA16F1D1}" srcOrd="0" destOrd="0" presId="urn:microsoft.com/office/officeart/2005/8/layout/hChevron3"/>
    <dgm:cxn modelId="{2208E6D4-0157-4E84-9661-2E8FB19E5575}" srcId="{E37FA800-5106-427E-BAFA-DDABFD4AF628}" destId="{0D38C9EB-FDE5-410E-844B-4F9286DF77F0}" srcOrd="6" destOrd="0" parTransId="{24CC2FF2-B5AA-43EE-96A1-F05EE60851F4}" sibTransId="{B47DB7C1-5E19-47A3-B8D1-6F35A9227CE3}"/>
    <dgm:cxn modelId="{1B95C98B-8C1D-4C3E-A430-913FDB9BBF6D}" type="presOf" srcId="{E37FA800-5106-427E-BAFA-DDABFD4AF628}" destId="{D68148A1-322F-44F6-8AE4-82DB1C2B3743}" srcOrd="0" destOrd="0" presId="urn:microsoft.com/office/officeart/2005/8/layout/hChevron3"/>
    <dgm:cxn modelId="{A3085CF0-1102-49F5-972E-914D0E255052}" type="presOf" srcId="{C58C928B-621C-465E-A66D-6693D31EDC21}" destId="{5481A719-DAF3-465D-84E5-BB5C93F254AA}" srcOrd="0" destOrd="0" presId="urn:microsoft.com/office/officeart/2005/8/layout/hChevron3"/>
    <dgm:cxn modelId="{7E2D073A-C4B9-45E9-9842-4CAD3683DAD8}" type="presOf" srcId="{737FF31D-9EF2-4F57-91F2-A7F4045D9BC7}" destId="{B700ED29-9A1E-47D6-9C15-2A1E21883ADE}" srcOrd="0" destOrd="0" presId="urn:microsoft.com/office/officeart/2005/8/layout/hChevron3"/>
    <dgm:cxn modelId="{6C0FD715-6197-46B6-8D4F-5EED53DB1F68}" srcId="{E37FA800-5106-427E-BAFA-DDABFD4AF628}" destId="{C58C928B-621C-465E-A66D-6693D31EDC21}" srcOrd="2" destOrd="0" parTransId="{0FBFAD07-37B2-4620-9AEE-879BF16D0987}" sibTransId="{00F645E1-EF6D-4BDD-9B62-74A58553A5C4}"/>
    <dgm:cxn modelId="{B9915DDE-C677-4D8D-BE67-A5867E1634DD}" srcId="{E37FA800-5106-427E-BAFA-DDABFD4AF628}" destId="{4670AF75-D6FB-4D7A-B371-191BA7FA1DA8}" srcOrd="0" destOrd="0" parTransId="{C132A8BD-DE37-4AF4-B61F-EBEC0EBDAAF3}" sibTransId="{BEF1F6A2-30DB-4C98-BD79-D5F4D98F7FB3}"/>
    <dgm:cxn modelId="{13A4746F-26BE-4ED3-95C5-5280098DD76E}" srcId="{E37FA800-5106-427E-BAFA-DDABFD4AF628}" destId="{D0BCE22B-7797-499B-ADA4-33A781E78A46}" srcOrd="3" destOrd="0" parTransId="{BC6436DE-B8E4-40BA-952A-2ED23A4CA37A}" sibTransId="{7C1B5235-1570-4A44-BC8E-30A13F76DC58}"/>
    <dgm:cxn modelId="{A9484E4C-BFA6-4150-BC91-1028A375CAB4}" type="presParOf" srcId="{D68148A1-322F-44F6-8AE4-82DB1C2B3743}" destId="{D0FB5687-B882-4193-B9BF-AEDAAA16F1D1}" srcOrd="0" destOrd="0" presId="urn:microsoft.com/office/officeart/2005/8/layout/hChevron3"/>
    <dgm:cxn modelId="{3E8A3C76-12E7-42D8-A3DB-B34F7D65FFF7}" type="presParOf" srcId="{D68148A1-322F-44F6-8AE4-82DB1C2B3743}" destId="{4133E320-A75D-4657-A86F-36B93B74BA0A}" srcOrd="1" destOrd="0" presId="urn:microsoft.com/office/officeart/2005/8/layout/hChevron3"/>
    <dgm:cxn modelId="{BA492A51-D56B-472F-95B2-8C80662DCC33}" type="presParOf" srcId="{D68148A1-322F-44F6-8AE4-82DB1C2B3743}" destId="{F94FF617-1334-4829-866E-A92527325E81}" srcOrd="2" destOrd="0" presId="urn:microsoft.com/office/officeart/2005/8/layout/hChevron3"/>
    <dgm:cxn modelId="{DA38D286-CB4C-4F06-9B32-339061CB15F2}" type="presParOf" srcId="{D68148A1-322F-44F6-8AE4-82DB1C2B3743}" destId="{6388BB7B-F1F0-4FD6-BEA0-44DEAD51335D}" srcOrd="3" destOrd="0" presId="urn:microsoft.com/office/officeart/2005/8/layout/hChevron3"/>
    <dgm:cxn modelId="{12094C18-81ED-4B34-A23D-4F64343B3570}" type="presParOf" srcId="{D68148A1-322F-44F6-8AE4-82DB1C2B3743}" destId="{5481A719-DAF3-465D-84E5-BB5C93F254AA}" srcOrd="4" destOrd="0" presId="urn:microsoft.com/office/officeart/2005/8/layout/hChevron3"/>
    <dgm:cxn modelId="{4E3BB825-B717-4C17-9FA5-49E2B49E0697}" type="presParOf" srcId="{D68148A1-322F-44F6-8AE4-82DB1C2B3743}" destId="{8B7C821D-5BA5-46B7-BB54-D1548012705B}" srcOrd="5" destOrd="0" presId="urn:microsoft.com/office/officeart/2005/8/layout/hChevron3"/>
    <dgm:cxn modelId="{E224AF04-EA32-498D-9EFF-EC8230C7ACFE}" type="presParOf" srcId="{D68148A1-322F-44F6-8AE4-82DB1C2B3743}" destId="{B937D9CF-077A-46A5-9265-C921DF669AD3}" srcOrd="6" destOrd="0" presId="urn:microsoft.com/office/officeart/2005/8/layout/hChevron3"/>
    <dgm:cxn modelId="{62804D9D-6C6B-4C26-A1B0-FBA95FAD72C9}" type="presParOf" srcId="{D68148A1-322F-44F6-8AE4-82DB1C2B3743}" destId="{434B3ABB-73FD-4C69-BC19-2E57268F3DD2}" srcOrd="7" destOrd="0" presId="urn:microsoft.com/office/officeart/2005/8/layout/hChevron3"/>
    <dgm:cxn modelId="{7F30EC66-77E6-4BF5-B5F3-3A94CA807EB3}" type="presParOf" srcId="{D68148A1-322F-44F6-8AE4-82DB1C2B3743}" destId="{AB41DEF2-C0E4-439B-9165-23E059DA9EFE}" srcOrd="8" destOrd="0" presId="urn:microsoft.com/office/officeart/2005/8/layout/hChevron3"/>
    <dgm:cxn modelId="{17655AD1-CE54-4C2A-A5F7-C1B2BF1D67E3}" type="presParOf" srcId="{D68148A1-322F-44F6-8AE4-82DB1C2B3743}" destId="{E6BB078F-DE0B-40B4-87A3-89F191CBE1B5}" srcOrd="9" destOrd="0" presId="urn:microsoft.com/office/officeart/2005/8/layout/hChevron3"/>
    <dgm:cxn modelId="{4833D0C6-A8E2-4687-AA75-256341BF23CB}" type="presParOf" srcId="{D68148A1-322F-44F6-8AE4-82DB1C2B3743}" destId="{B700ED29-9A1E-47D6-9C15-2A1E21883ADE}" srcOrd="10" destOrd="0" presId="urn:microsoft.com/office/officeart/2005/8/layout/hChevron3"/>
    <dgm:cxn modelId="{AFBEA0E4-084D-4D69-BEA4-2F7C94BF37AD}" type="presParOf" srcId="{D68148A1-322F-44F6-8AE4-82DB1C2B3743}" destId="{5301D577-9BAE-41B0-8C81-7134F118099C}" srcOrd="11" destOrd="0" presId="urn:microsoft.com/office/officeart/2005/8/layout/hChevron3"/>
    <dgm:cxn modelId="{D3DD1636-395B-48B9-8D3B-1757FE7BA47A}" type="presParOf" srcId="{D68148A1-322F-44F6-8AE4-82DB1C2B3743}" destId="{A577AD7D-A744-41E6-B652-8184111DFFD6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7FA800-5106-427E-BAFA-DDABFD4AF62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670AF75-D6FB-4D7A-B371-191BA7FA1DA8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C132A8BD-DE37-4AF4-B61F-EBEC0EBDAAF3}" type="parTrans" cxnId="{B9915DDE-C677-4D8D-BE67-A5867E1634DD}">
      <dgm:prSet/>
      <dgm:spPr/>
      <dgm:t>
        <a:bodyPr/>
        <a:lstStyle/>
        <a:p>
          <a:endParaRPr lang="ru-RU" sz="1600"/>
        </a:p>
      </dgm:t>
    </dgm:pt>
    <dgm:pt modelId="{BEF1F6A2-30DB-4C98-BD79-D5F4D98F7FB3}" type="sibTrans" cxnId="{B9915DDE-C677-4D8D-BE67-A5867E1634DD}">
      <dgm:prSet/>
      <dgm:spPr/>
      <dgm:t>
        <a:bodyPr/>
        <a:lstStyle/>
        <a:p>
          <a:endParaRPr lang="ru-RU" sz="1600"/>
        </a:p>
      </dgm:t>
    </dgm:pt>
    <dgm:pt modelId="{B72AB6EE-A05A-4F18-98DD-E95923BC86CE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D40485C7-6C95-4B84-86E9-487919BF6050}" type="parTrans" cxnId="{D02D17D9-A3AE-44FB-9982-44728FD0B1CD}">
      <dgm:prSet/>
      <dgm:spPr/>
      <dgm:t>
        <a:bodyPr/>
        <a:lstStyle/>
        <a:p>
          <a:endParaRPr lang="ru-RU" sz="1600"/>
        </a:p>
      </dgm:t>
    </dgm:pt>
    <dgm:pt modelId="{C82C8755-9690-46C4-B302-C46F90309572}" type="sibTrans" cxnId="{D02D17D9-A3AE-44FB-9982-44728FD0B1CD}">
      <dgm:prSet/>
      <dgm:spPr/>
      <dgm:t>
        <a:bodyPr/>
        <a:lstStyle/>
        <a:p>
          <a:endParaRPr lang="ru-RU" sz="1600"/>
        </a:p>
      </dgm:t>
    </dgm:pt>
    <dgm:pt modelId="{C58C928B-621C-465E-A66D-6693D31EDC21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gm:t>
    </dgm:pt>
    <dgm:pt modelId="{0FBFAD07-37B2-4620-9AEE-879BF16D0987}" type="parTrans" cxnId="{6C0FD715-6197-46B6-8D4F-5EED53DB1F68}">
      <dgm:prSet/>
      <dgm:spPr/>
      <dgm:t>
        <a:bodyPr/>
        <a:lstStyle/>
        <a:p>
          <a:endParaRPr lang="ru-RU" sz="1600"/>
        </a:p>
      </dgm:t>
    </dgm:pt>
    <dgm:pt modelId="{00F645E1-EF6D-4BDD-9B62-74A58553A5C4}" type="sibTrans" cxnId="{6C0FD715-6197-46B6-8D4F-5EED53DB1F68}">
      <dgm:prSet/>
      <dgm:spPr/>
      <dgm:t>
        <a:bodyPr/>
        <a:lstStyle/>
        <a:p>
          <a:endParaRPr lang="ru-RU" sz="1600"/>
        </a:p>
      </dgm:t>
    </dgm:pt>
    <dgm:pt modelId="{D0BCE22B-7797-499B-ADA4-33A781E78A46}">
      <dgm:prSet phldrT="[Text]" custT="1"/>
      <dgm:spPr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BC6436DE-B8E4-40BA-952A-2ED23A4CA37A}" type="parTrans" cxnId="{13A4746F-26BE-4ED3-95C5-5280098DD76E}">
      <dgm:prSet/>
      <dgm:spPr/>
      <dgm:t>
        <a:bodyPr/>
        <a:lstStyle/>
        <a:p>
          <a:endParaRPr lang="ru-RU" sz="1600"/>
        </a:p>
      </dgm:t>
    </dgm:pt>
    <dgm:pt modelId="{7C1B5235-1570-4A44-BC8E-30A13F76DC58}" type="sibTrans" cxnId="{13A4746F-26BE-4ED3-95C5-5280098DD76E}">
      <dgm:prSet/>
      <dgm:spPr/>
      <dgm:t>
        <a:bodyPr/>
        <a:lstStyle/>
        <a:p>
          <a:endParaRPr lang="ru-RU" sz="1600"/>
        </a:p>
      </dgm:t>
    </dgm:pt>
    <dgm:pt modelId="{0EA5989E-8D1A-4125-BB75-C4C3D98FA02A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Alte cercetări</a:t>
          </a:r>
          <a:endParaRPr lang="ru-RU" sz="1200" dirty="0"/>
        </a:p>
      </dgm:t>
    </dgm:pt>
    <dgm:pt modelId="{43050D4A-6AA1-4E97-A8EF-971B41AAF429}" type="parTrans" cxnId="{FBEE0E8E-4DF8-4101-80E3-2069FEB96FB9}">
      <dgm:prSet/>
      <dgm:spPr/>
      <dgm:t>
        <a:bodyPr/>
        <a:lstStyle/>
        <a:p>
          <a:endParaRPr lang="ru-RU" sz="1600"/>
        </a:p>
      </dgm:t>
    </dgm:pt>
    <dgm:pt modelId="{2188905B-A69C-47D3-891A-EBC99FE62947}" type="sibTrans" cxnId="{FBEE0E8E-4DF8-4101-80E3-2069FEB96FB9}">
      <dgm:prSet/>
      <dgm:spPr/>
      <dgm:t>
        <a:bodyPr/>
        <a:lstStyle/>
        <a:p>
          <a:endParaRPr lang="ru-RU" sz="1600"/>
        </a:p>
      </dgm:t>
    </dgm:pt>
    <dgm:pt modelId="{737FF31D-9EF2-4F57-91F2-A7F4045D9BC7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Concluzii</a:t>
          </a:r>
          <a:endParaRPr lang="ru-RU" sz="1200" dirty="0"/>
        </a:p>
      </dgm:t>
    </dgm:pt>
    <dgm:pt modelId="{E40C9A90-B4CA-4653-BC2B-229080E40917}" type="parTrans" cxnId="{ED279043-5CC6-40F4-9E17-A3713CB2C7F6}">
      <dgm:prSet/>
      <dgm:spPr/>
      <dgm:t>
        <a:bodyPr/>
        <a:lstStyle/>
        <a:p>
          <a:endParaRPr lang="ru-RU" sz="1600"/>
        </a:p>
      </dgm:t>
    </dgm:pt>
    <dgm:pt modelId="{D498647C-BE3C-4150-A094-27B2CD1CD256}" type="sibTrans" cxnId="{ED279043-5CC6-40F4-9E17-A3713CB2C7F6}">
      <dgm:prSet/>
      <dgm:spPr/>
      <dgm:t>
        <a:bodyPr/>
        <a:lstStyle/>
        <a:p>
          <a:endParaRPr lang="ru-RU" sz="1600"/>
        </a:p>
      </dgm:t>
    </dgm:pt>
    <dgm:pt modelId="{0D38C9EB-FDE5-410E-844B-4F9286DF77F0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Întrebări și răspunsuri</a:t>
          </a:r>
          <a:endParaRPr lang="ru-RU" sz="1200" dirty="0"/>
        </a:p>
      </dgm:t>
    </dgm:pt>
    <dgm:pt modelId="{24CC2FF2-B5AA-43EE-96A1-F05EE60851F4}" type="parTrans" cxnId="{2208E6D4-0157-4E84-9661-2E8FB19E5575}">
      <dgm:prSet/>
      <dgm:spPr/>
      <dgm:t>
        <a:bodyPr/>
        <a:lstStyle/>
        <a:p>
          <a:endParaRPr lang="ru-RU" sz="1600"/>
        </a:p>
      </dgm:t>
    </dgm:pt>
    <dgm:pt modelId="{B47DB7C1-5E19-47A3-B8D1-6F35A9227CE3}" type="sibTrans" cxnId="{2208E6D4-0157-4E84-9661-2E8FB19E5575}">
      <dgm:prSet/>
      <dgm:spPr/>
      <dgm:t>
        <a:bodyPr/>
        <a:lstStyle/>
        <a:p>
          <a:endParaRPr lang="ru-RU" sz="1600"/>
        </a:p>
      </dgm:t>
    </dgm:pt>
    <dgm:pt modelId="{D68148A1-322F-44F6-8AE4-82DB1C2B3743}" type="pres">
      <dgm:prSet presAssocID="{E37FA800-5106-427E-BAFA-DDABFD4AF628}" presName="Name0" presStyleCnt="0">
        <dgm:presLayoutVars>
          <dgm:dir/>
          <dgm:resizeHandles val="exact"/>
        </dgm:presLayoutVars>
      </dgm:prSet>
      <dgm:spPr/>
    </dgm:pt>
    <dgm:pt modelId="{D0FB5687-B882-4193-B9BF-AEDAAA16F1D1}" type="pres">
      <dgm:prSet presAssocID="{4670AF75-D6FB-4D7A-B371-191BA7FA1DA8}" presName="parTxOnly" presStyleLbl="node1" presStyleIdx="0" presStyleCnt="7">
        <dgm:presLayoutVars>
          <dgm:bulletEnabled val="1"/>
        </dgm:presLayoutVars>
      </dgm:prSet>
      <dgm:spPr>
        <a:xfrm>
          <a:off x="1763" y="0"/>
          <a:ext cx="2075184" cy="381000"/>
        </a:xfrm>
        <a:prstGeom prst="homePlate">
          <a:avLst/>
        </a:prstGeom>
      </dgm:spPr>
      <dgm:t>
        <a:bodyPr/>
        <a:lstStyle/>
        <a:p>
          <a:endParaRPr lang="ru-RU"/>
        </a:p>
      </dgm:t>
    </dgm:pt>
    <dgm:pt modelId="{4133E320-A75D-4657-A86F-36B93B74BA0A}" type="pres">
      <dgm:prSet presAssocID="{BEF1F6A2-30DB-4C98-BD79-D5F4D98F7FB3}" presName="parSpace" presStyleCnt="0"/>
      <dgm:spPr/>
    </dgm:pt>
    <dgm:pt modelId="{F94FF617-1334-4829-866E-A92527325E81}" type="pres">
      <dgm:prSet presAssocID="{B72AB6EE-A05A-4F18-98DD-E95923BC86CE}" presName="parTxOnly" presStyleLbl="node1" presStyleIdx="1" presStyleCnt="7">
        <dgm:presLayoutVars>
          <dgm:bulletEnabled val="1"/>
        </dgm:presLayoutVars>
      </dgm:prSet>
      <dgm:spPr>
        <a:xfrm>
          <a:off x="1661911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6388BB7B-F1F0-4FD6-BEA0-44DEAD51335D}" type="pres">
      <dgm:prSet presAssocID="{C82C8755-9690-46C4-B302-C46F90309572}" presName="parSpace" presStyleCnt="0"/>
      <dgm:spPr/>
    </dgm:pt>
    <dgm:pt modelId="{5481A719-DAF3-465D-84E5-BB5C93F254AA}" type="pres">
      <dgm:prSet presAssocID="{C58C928B-621C-465E-A66D-6693D31EDC21}" presName="parTxOnly" presStyleLbl="node1" presStyleIdx="2" presStyleCnt="7">
        <dgm:presLayoutVars>
          <dgm:bulletEnabled val="1"/>
        </dgm:presLayoutVars>
      </dgm:prSet>
      <dgm:spPr>
        <a:xfrm>
          <a:off x="3322059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8B7C821D-5BA5-46B7-BB54-D1548012705B}" type="pres">
      <dgm:prSet presAssocID="{00F645E1-EF6D-4BDD-9B62-74A58553A5C4}" presName="parSpace" presStyleCnt="0"/>
      <dgm:spPr/>
    </dgm:pt>
    <dgm:pt modelId="{B937D9CF-077A-46A5-9265-C921DF669AD3}" type="pres">
      <dgm:prSet presAssocID="{D0BCE22B-7797-499B-ADA4-33A781E78A46}" presName="parTxOnly" presStyleLbl="node1" presStyleIdx="3" presStyleCnt="7">
        <dgm:presLayoutVars>
          <dgm:bulletEnabled val="1"/>
        </dgm:presLayoutVars>
      </dgm:prSet>
      <dgm:spPr>
        <a:xfrm>
          <a:off x="4982207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434B3ABB-73FD-4C69-BC19-2E57268F3DD2}" type="pres">
      <dgm:prSet presAssocID="{7C1B5235-1570-4A44-BC8E-30A13F76DC58}" presName="parSpace" presStyleCnt="0"/>
      <dgm:spPr/>
    </dgm:pt>
    <dgm:pt modelId="{AB41DEF2-C0E4-439B-9165-23E059DA9EFE}" type="pres">
      <dgm:prSet presAssocID="{0EA5989E-8D1A-4125-BB75-C4C3D98FA02A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B078F-DE0B-40B4-87A3-89F191CBE1B5}" type="pres">
      <dgm:prSet presAssocID="{2188905B-A69C-47D3-891A-EBC99FE62947}" presName="parSpace" presStyleCnt="0"/>
      <dgm:spPr/>
    </dgm:pt>
    <dgm:pt modelId="{B700ED29-9A1E-47D6-9C15-2A1E21883ADE}" type="pres">
      <dgm:prSet presAssocID="{737FF31D-9EF2-4F57-91F2-A7F4045D9BC7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01D577-9BAE-41B0-8C81-7134F118099C}" type="pres">
      <dgm:prSet presAssocID="{D498647C-BE3C-4150-A094-27B2CD1CD256}" presName="parSpace" presStyleCnt="0"/>
      <dgm:spPr/>
    </dgm:pt>
    <dgm:pt modelId="{A577AD7D-A744-41E6-B652-8184111DFFD6}" type="pres">
      <dgm:prSet presAssocID="{0D38C9EB-FDE5-410E-844B-4F9286DF77F0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930925-20A2-4374-AB1C-82FB92157B4B}" type="presOf" srcId="{737FF31D-9EF2-4F57-91F2-A7F4045D9BC7}" destId="{B700ED29-9A1E-47D6-9C15-2A1E21883ADE}" srcOrd="0" destOrd="0" presId="urn:microsoft.com/office/officeart/2005/8/layout/hChevron3"/>
    <dgm:cxn modelId="{959D5360-5DB3-45A4-8EF1-012F8907230E}" type="presOf" srcId="{E37FA800-5106-427E-BAFA-DDABFD4AF628}" destId="{D68148A1-322F-44F6-8AE4-82DB1C2B3743}" srcOrd="0" destOrd="0" presId="urn:microsoft.com/office/officeart/2005/8/layout/hChevron3"/>
    <dgm:cxn modelId="{6C0FD715-6197-46B6-8D4F-5EED53DB1F68}" srcId="{E37FA800-5106-427E-BAFA-DDABFD4AF628}" destId="{C58C928B-621C-465E-A66D-6693D31EDC21}" srcOrd="2" destOrd="0" parTransId="{0FBFAD07-37B2-4620-9AEE-879BF16D0987}" sibTransId="{00F645E1-EF6D-4BDD-9B62-74A58553A5C4}"/>
    <dgm:cxn modelId="{B9915DDE-C677-4D8D-BE67-A5867E1634DD}" srcId="{E37FA800-5106-427E-BAFA-DDABFD4AF628}" destId="{4670AF75-D6FB-4D7A-B371-191BA7FA1DA8}" srcOrd="0" destOrd="0" parTransId="{C132A8BD-DE37-4AF4-B61F-EBEC0EBDAAF3}" sibTransId="{BEF1F6A2-30DB-4C98-BD79-D5F4D98F7FB3}"/>
    <dgm:cxn modelId="{1E3E4A96-4958-4559-BC3A-E033C24BBC58}" type="presOf" srcId="{B72AB6EE-A05A-4F18-98DD-E95923BC86CE}" destId="{F94FF617-1334-4829-866E-A92527325E81}" srcOrd="0" destOrd="0" presId="urn:microsoft.com/office/officeart/2005/8/layout/hChevron3"/>
    <dgm:cxn modelId="{E0D8C318-E128-47B4-8F62-68D0598DF600}" type="presOf" srcId="{0D38C9EB-FDE5-410E-844B-4F9286DF77F0}" destId="{A577AD7D-A744-41E6-B652-8184111DFFD6}" srcOrd="0" destOrd="0" presId="urn:microsoft.com/office/officeart/2005/8/layout/hChevron3"/>
    <dgm:cxn modelId="{2208E6D4-0157-4E84-9661-2E8FB19E5575}" srcId="{E37FA800-5106-427E-BAFA-DDABFD4AF628}" destId="{0D38C9EB-FDE5-410E-844B-4F9286DF77F0}" srcOrd="6" destOrd="0" parTransId="{24CC2FF2-B5AA-43EE-96A1-F05EE60851F4}" sibTransId="{B47DB7C1-5E19-47A3-B8D1-6F35A9227CE3}"/>
    <dgm:cxn modelId="{ED279043-5CC6-40F4-9E17-A3713CB2C7F6}" srcId="{E37FA800-5106-427E-BAFA-DDABFD4AF628}" destId="{737FF31D-9EF2-4F57-91F2-A7F4045D9BC7}" srcOrd="5" destOrd="0" parTransId="{E40C9A90-B4CA-4653-BC2B-229080E40917}" sibTransId="{D498647C-BE3C-4150-A094-27B2CD1CD256}"/>
    <dgm:cxn modelId="{FBEE0E8E-4DF8-4101-80E3-2069FEB96FB9}" srcId="{E37FA800-5106-427E-BAFA-DDABFD4AF628}" destId="{0EA5989E-8D1A-4125-BB75-C4C3D98FA02A}" srcOrd="4" destOrd="0" parTransId="{43050D4A-6AA1-4E97-A8EF-971B41AAF429}" sibTransId="{2188905B-A69C-47D3-891A-EBC99FE62947}"/>
    <dgm:cxn modelId="{78A81F8E-2B6F-44C1-9DCA-99BDF0B4B77A}" type="presOf" srcId="{C58C928B-621C-465E-A66D-6693D31EDC21}" destId="{5481A719-DAF3-465D-84E5-BB5C93F254AA}" srcOrd="0" destOrd="0" presId="urn:microsoft.com/office/officeart/2005/8/layout/hChevron3"/>
    <dgm:cxn modelId="{13A4746F-26BE-4ED3-95C5-5280098DD76E}" srcId="{E37FA800-5106-427E-BAFA-DDABFD4AF628}" destId="{D0BCE22B-7797-499B-ADA4-33A781E78A46}" srcOrd="3" destOrd="0" parTransId="{BC6436DE-B8E4-40BA-952A-2ED23A4CA37A}" sibTransId="{7C1B5235-1570-4A44-BC8E-30A13F76DC58}"/>
    <dgm:cxn modelId="{887A3CA4-2671-4E0D-BFC2-A2BB37214BE5}" type="presOf" srcId="{0EA5989E-8D1A-4125-BB75-C4C3D98FA02A}" destId="{AB41DEF2-C0E4-439B-9165-23E059DA9EFE}" srcOrd="0" destOrd="0" presId="urn:microsoft.com/office/officeart/2005/8/layout/hChevron3"/>
    <dgm:cxn modelId="{75CAB615-EFCD-497C-A966-E5D6582DED29}" type="presOf" srcId="{4670AF75-D6FB-4D7A-B371-191BA7FA1DA8}" destId="{D0FB5687-B882-4193-B9BF-AEDAAA16F1D1}" srcOrd="0" destOrd="0" presId="urn:microsoft.com/office/officeart/2005/8/layout/hChevron3"/>
    <dgm:cxn modelId="{38CFE739-D21D-4FDF-9E15-E2B38221632F}" type="presOf" srcId="{D0BCE22B-7797-499B-ADA4-33A781E78A46}" destId="{B937D9CF-077A-46A5-9265-C921DF669AD3}" srcOrd="0" destOrd="0" presId="urn:microsoft.com/office/officeart/2005/8/layout/hChevron3"/>
    <dgm:cxn modelId="{D02D17D9-A3AE-44FB-9982-44728FD0B1CD}" srcId="{E37FA800-5106-427E-BAFA-DDABFD4AF628}" destId="{B72AB6EE-A05A-4F18-98DD-E95923BC86CE}" srcOrd="1" destOrd="0" parTransId="{D40485C7-6C95-4B84-86E9-487919BF6050}" sibTransId="{C82C8755-9690-46C4-B302-C46F90309572}"/>
    <dgm:cxn modelId="{837DDE73-392A-4190-9BEA-18035F79B527}" type="presParOf" srcId="{D68148A1-322F-44F6-8AE4-82DB1C2B3743}" destId="{D0FB5687-B882-4193-B9BF-AEDAAA16F1D1}" srcOrd="0" destOrd="0" presId="urn:microsoft.com/office/officeart/2005/8/layout/hChevron3"/>
    <dgm:cxn modelId="{F4723C16-651C-408B-813C-0A8C4B182AFB}" type="presParOf" srcId="{D68148A1-322F-44F6-8AE4-82DB1C2B3743}" destId="{4133E320-A75D-4657-A86F-36B93B74BA0A}" srcOrd="1" destOrd="0" presId="urn:microsoft.com/office/officeart/2005/8/layout/hChevron3"/>
    <dgm:cxn modelId="{9E4A93F7-BA0A-4421-8974-29E5363A03CA}" type="presParOf" srcId="{D68148A1-322F-44F6-8AE4-82DB1C2B3743}" destId="{F94FF617-1334-4829-866E-A92527325E81}" srcOrd="2" destOrd="0" presId="urn:microsoft.com/office/officeart/2005/8/layout/hChevron3"/>
    <dgm:cxn modelId="{3BFBC190-F094-4C54-BABD-94EB84C32190}" type="presParOf" srcId="{D68148A1-322F-44F6-8AE4-82DB1C2B3743}" destId="{6388BB7B-F1F0-4FD6-BEA0-44DEAD51335D}" srcOrd="3" destOrd="0" presId="urn:microsoft.com/office/officeart/2005/8/layout/hChevron3"/>
    <dgm:cxn modelId="{625E84BB-2860-4A74-BAF8-9642643E7663}" type="presParOf" srcId="{D68148A1-322F-44F6-8AE4-82DB1C2B3743}" destId="{5481A719-DAF3-465D-84E5-BB5C93F254AA}" srcOrd="4" destOrd="0" presId="urn:microsoft.com/office/officeart/2005/8/layout/hChevron3"/>
    <dgm:cxn modelId="{72374A7A-0B13-4DD9-BAC9-AAB10893E3EA}" type="presParOf" srcId="{D68148A1-322F-44F6-8AE4-82DB1C2B3743}" destId="{8B7C821D-5BA5-46B7-BB54-D1548012705B}" srcOrd="5" destOrd="0" presId="urn:microsoft.com/office/officeart/2005/8/layout/hChevron3"/>
    <dgm:cxn modelId="{93AF91C5-17D4-4B07-90DB-98A20D08E7DB}" type="presParOf" srcId="{D68148A1-322F-44F6-8AE4-82DB1C2B3743}" destId="{B937D9CF-077A-46A5-9265-C921DF669AD3}" srcOrd="6" destOrd="0" presId="urn:microsoft.com/office/officeart/2005/8/layout/hChevron3"/>
    <dgm:cxn modelId="{106C2F33-6088-40C1-9318-2C042C82B975}" type="presParOf" srcId="{D68148A1-322F-44F6-8AE4-82DB1C2B3743}" destId="{434B3ABB-73FD-4C69-BC19-2E57268F3DD2}" srcOrd="7" destOrd="0" presId="urn:microsoft.com/office/officeart/2005/8/layout/hChevron3"/>
    <dgm:cxn modelId="{EF4D581D-1AE5-400D-BACB-986D8C3BB4DD}" type="presParOf" srcId="{D68148A1-322F-44F6-8AE4-82DB1C2B3743}" destId="{AB41DEF2-C0E4-439B-9165-23E059DA9EFE}" srcOrd="8" destOrd="0" presId="urn:microsoft.com/office/officeart/2005/8/layout/hChevron3"/>
    <dgm:cxn modelId="{06504012-5FC0-4FE6-B6CD-B917BA765B2A}" type="presParOf" srcId="{D68148A1-322F-44F6-8AE4-82DB1C2B3743}" destId="{E6BB078F-DE0B-40B4-87A3-89F191CBE1B5}" srcOrd="9" destOrd="0" presId="urn:microsoft.com/office/officeart/2005/8/layout/hChevron3"/>
    <dgm:cxn modelId="{BB7D3867-6D26-46AE-9809-AD9C37D3A456}" type="presParOf" srcId="{D68148A1-322F-44F6-8AE4-82DB1C2B3743}" destId="{B700ED29-9A1E-47D6-9C15-2A1E21883ADE}" srcOrd="10" destOrd="0" presId="urn:microsoft.com/office/officeart/2005/8/layout/hChevron3"/>
    <dgm:cxn modelId="{C34DD6BC-28DB-464B-9C13-2C350456AAAF}" type="presParOf" srcId="{D68148A1-322F-44F6-8AE4-82DB1C2B3743}" destId="{5301D577-9BAE-41B0-8C81-7134F118099C}" srcOrd="11" destOrd="0" presId="urn:microsoft.com/office/officeart/2005/8/layout/hChevron3"/>
    <dgm:cxn modelId="{E0B5D35F-BD77-4F2B-A7F9-6D3F42A8ADC2}" type="presParOf" srcId="{D68148A1-322F-44F6-8AE4-82DB1C2B3743}" destId="{A577AD7D-A744-41E6-B652-8184111DFFD6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7FA800-5106-427E-BAFA-DDABFD4AF62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670AF75-D6FB-4D7A-B371-191BA7FA1DA8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C132A8BD-DE37-4AF4-B61F-EBEC0EBDAAF3}" type="parTrans" cxnId="{B9915DDE-C677-4D8D-BE67-A5867E1634DD}">
      <dgm:prSet/>
      <dgm:spPr/>
      <dgm:t>
        <a:bodyPr/>
        <a:lstStyle/>
        <a:p>
          <a:endParaRPr lang="ru-RU" sz="1600"/>
        </a:p>
      </dgm:t>
    </dgm:pt>
    <dgm:pt modelId="{BEF1F6A2-30DB-4C98-BD79-D5F4D98F7FB3}" type="sibTrans" cxnId="{B9915DDE-C677-4D8D-BE67-A5867E1634DD}">
      <dgm:prSet/>
      <dgm:spPr/>
      <dgm:t>
        <a:bodyPr/>
        <a:lstStyle/>
        <a:p>
          <a:endParaRPr lang="ru-RU" sz="1600"/>
        </a:p>
      </dgm:t>
    </dgm:pt>
    <dgm:pt modelId="{B72AB6EE-A05A-4F18-98DD-E95923BC86CE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D40485C7-6C95-4B84-86E9-487919BF6050}" type="parTrans" cxnId="{D02D17D9-A3AE-44FB-9982-44728FD0B1CD}">
      <dgm:prSet/>
      <dgm:spPr/>
      <dgm:t>
        <a:bodyPr/>
        <a:lstStyle/>
        <a:p>
          <a:endParaRPr lang="ru-RU" sz="1600"/>
        </a:p>
      </dgm:t>
    </dgm:pt>
    <dgm:pt modelId="{C82C8755-9690-46C4-B302-C46F90309572}" type="sibTrans" cxnId="{D02D17D9-A3AE-44FB-9982-44728FD0B1CD}">
      <dgm:prSet/>
      <dgm:spPr/>
      <dgm:t>
        <a:bodyPr/>
        <a:lstStyle/>
        <a:p>
          <a:endParaRPr lang="ru-RU" sz="1600"/>
        </a:p>
      </dgm:t>
    </dgm:pt>
    <dgm:pt modelId="{C58C928B-621C-465E-A66D-6693D31EDC21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gm:t>
    </dgm:pt>
    <dgm:pt modelId="{0FBFAD07-37B2-4620-9AEE-879BF16D0987}" type="parTrans" cxnId="{6C0FD715-6197-46B6-8D4F-5EED53DB1F68}">
      <dgm:prSet/>
      <dgm:spPr/>
      <dgm:t>
        <a:bodyPr/>
        <a:lstStyle/>
        <a:p>
          <a:endParaRPr lang="ru-RU" sz="1600"/>
        </a:p>
      </dgm:t>
    </dgm:pt>
    <dgm:pt modelId="{00F645E1-EF6D-4BDD-9B62-74A58553A5C4}" type="sibTrans" cxnId="{6C0FD715-6197-46B6-8D4F-5EED53DB1F68}">
      <dgm:prSet/>
      <dgm:spPr/>
      <dgm:t>
        <a:bodyPr/>
        <a:lstStyle/>
        <a:p>
          <a:endParaRPr lang="ru-RU" sz="1600"/>
        </a:p>
      </dgm:t>
    </dgm:pt>
    <dgm:pt modelId="{D0BCE22B-7797-499B-ADA4-33A781E78A46}">
      <dgm:prSet phldrT="[Text]" custT="1"/>
      <dgm:spPr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BC6436DE-B8E4-40BA-952A-2ED23A4CA37A}" type="parTrans" cxnId="{13A4746F-26BE-4ED3-95C5-5280098DD76E}">
      <dgm:prSet/>
      <dgm:spPr/>
      <dgm:t>
        <a:bodyPr/>
        <a:lstStyle/>
        <a:p>
          <a:endParaRPr lang="ru-RU" sz="1600"/>
        </a:p>
      </dgm:t>
    </dgm:pt>
    <dgm:pt modelId="{7C1B5235-1570-4A44-BC8E-30A13F76DC58}" type="sibTrans" cxnId="{13A4746F-26BE-4ED3-95C5-5280098DD76E}">
      <dgm:prSet/>
      <dgm:spPr/>
      <dgm:t>
        <a:bodyPr/>
        <a:lstStyle/>
        <a:p>
          <a:endParaRPr lang="ru-RU" sz="1600"/>
        </a:p>
      </dgm:t>
    </dgm:pt>
    <dgm:pt modelId="{0EA5989E-8D1A-4125-BB75-C4C3D98FA02A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Alte cercetări</a:t>
          </a:r>
          <a:endParaRPr lang="ru-RU" sz="1200" dirty="0"/>
        </a:p>
      </dgm:t>
    </dgm:pt>
    <dgm:pt modelId="{43050D4A-6AA1-4E97-A8EF-971B41AAF429}" type="parTrans" cxnId="{FBEE0E8E-4DF8-4101-80E3-2069FEB96FB9}">
      <dgm:prSet/>
      <dgm:spPr/>
      <dgm:t>
        <a:bodyPr/>
        <a:lstStyle/>
        <a:p>
          <a:endParaRPr lang="ru-RU" sz="1600"/>
        </a:p>
      </dgm:t>
    </dgm:pt>
    <dgm:pt modelId="{2188905B-A69C-47D3-891A-EBC99FE62947}" type="sibTrans" cxnId="{FBEE0E8E-4DF8-4101-80E3-2069FEB96FB9}">
      <dgm:prSet/>
      <dgm:spPr/>
      <dgm:t>
        <a:bodyPr/>
        <a:lstStyle/>
        <a:p>
          <a:endParaRPr lang="ru-RU" sz="1600"/>
        </a:p>
      </dgm:t>
    </dgm:pt>
    <dgm:pt modelId="{737FF31D-9EF2-4F57-91F2-A7F4045D9BC7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Concluzii</a:t>
          </a:r>
          <a:endParaRPr lang="ru-RU" sz="1200" dirty="0"/>
        </a:p>
      </dgm:t>
    </dgm:pt>
    <dgm:pt modelId="{E40C9A90-B4CA-4653-BC2B-229080E40917}" type="parTrans" cxnId="{ED279043-5CC6-40F4-9E17-A3713CB2C7F6}">
      <dgm:prSet/>
      <dgm:spPr/>
      <dgm:t>
        <a:bodyPr/>
        <a:lstStyle/>
        <a:p>
          <a:endParaRPr lang="ru-RU" sz="1600"/>
        </a:p>
      </dgm:t>
    </dgm:pt>
    <dgm:pt modelId="{D498647C-BE3C-4150-A094-27B2CD1CD256}" type="sibTrans" cxnId="{ED279043-5CC6-40F4-9E17-A3713CB2C7F6}">
      <dgm:prSet/>
      <dgm:spPr/>
      <dgm:t>
        <a:bodyPr/>
        <a:lstStyle/>
        <a:p>
          <a:endParaRPr lang="ru-RU" sz="1600"/>
        </a:p>
      </dgm:t>
    </dgm:pt>
    <dgm:pt modelId="{0D38C9EB-FDE5-410E-844B-4F9286DF77F0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Întrebări și răspunsuri</a:t>
          </a:r>
          <a:endParaRPr lang="ru-RU" sz="1200" dirty="0"/>
        </a:p>
      </dgm:t>
    </dgm:pt>
    <dgm:pt modelId="{24CC2FF2-B5AA-43EE-96A1-F05EE60851F4}" type="parTrans" cxnId="{2208E6D4-0157-4E84-9661-2E8FB19E5575}">
      <dgm:prSet/>
      <dgm:spPr/>
      <dgm:t>
        <a:bodyPr/>
        <a:lstStyle/>
        <a:p>
          <a:endParaRPr lang="ru-RU" sz="1600"/>
        </a:p>
      </dgm:t>
    </dgm:pt>
    <dgm:pt modelId="{B47DB7C1-5E19-47A3-B8D1-6F35A9227CE3}" type="sibTrans" cxnId="{2208E6D4-0157-4E84-9661-2E8FB19E5575}">
      <dgm:prSet/>
      <dgm:spPr/>
      <dgm:t>
        <a:bodyPr/>
        <a:lstStyle/>
        <a:p>
          <a:endParaRPr lang="ru-RU" sz="1600"/>
        </a:p>
      </dgm:t>
    </dgm:pt>
    <dgm:pt modelId="{D68148A1-322F-44F6-8AE4-82DB1C2B3743}" type="pres">
      <dgm:prSet presAssocID="{E37FA800-5106-427E-BAFA-DDABFD4AF628}" presName="Name0" presStyleCnt="0">
        <dgm:presLayoutVars>
          <dgm:dir/>
          <dgm:resizeHandles val="exact"/>
        </dgm:presLayoutVars>
      </dgm:prSet>
      <dgm:spPr/>
    </dgm:pt>
    <dgm:pt modelId="{D0FB5687-B882-4193-B9BF-AEDAAA16F1D1}" type="pres">
      <dgm:prSet presAssocID="{4670AF75-D6FB-4D7A-B371-191BA7FA1DA8}" presName="parTxOnly" presStyleLbl="node1" presStyleIdx="0" presStyleCnt="7">
        <dgm:presLayoutVars>
          <dgm:bulletEnabled val="1"/>
        </dgm:presLayoutVars>
      </dgm:prSet>
      <dgm:spPr>
        <a:xfrm>
          <a:off x="1763" y="0"/>
          <a:ext cx="2075184" cy="381000"/>
        </a:xfrm>
        <a:prstGeom prst="homePlate">
          <a:avLst/>
        </a:prstGeom>
      </dgm:spPr>
      <dgm:t>
        <a:bodyPr/>
        <a:lstStyle/>
        <a:p>
          <a:endParaRPr lang="ru-RU"/>
        </a:p>
      </dgm:t>
    </dgm:pt>
    <dgm:pt modelId="{4133E320-A75D-4657-A86F-36B93B74BA0A}" type="pres">
      <dgm:prSet presAssocID="{BEF1F6A2-30DB-4C98-BD79-D5F4D98F7FB3}" presName="parSpace" presStyleCnt="0"/>
      <dgm:spPr/>
    </dgm:pt>
    <dgm:pt modelId="{F94FF617-1334-4829-866E-A92527325E81}" type="pres">
      <dgm:prSet presAssocID="{B72AB6EE-A05A-4F18-98DD-E95923BC86CE}" presName="parTxOnly" presStyleLbl="node1" presStyleIdx="1" presStyleCnt="7">
        <dgm:presLayoutVars>
          <dgm:bulletEnabled val="1"/>
        </dgm:presLayoutVars>
      </dgm:prSet>
      <dgm:spPr>
        <a:xfrm>
          <a:off x="1661911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6388BB7B-F1F0-4FD6-BEA0-44DEAD51335D}" type="pres">
      <dgm:prSet presAssocID="{C82C8755-9690-46C4-B302-C46F90309572}" presName="parSpace" presStyleCnt="0"/>
      <dgm:spPr/>
    </dgm:pt>
    <dgm:pt modelId="{5481A719-DAF3-465D-84E5-BB5C93F254AA}" type="pres">
      <dgm:prSet presAssocID="{C58C928B-621C-465E-A66D-6693D31EDC21}" presName="parTxOnly" presStyleLbl="node1" presStyleIdx="2" presStyleCnt="7">
        <dgm:presLayoutVars>
          <dgm:bulletEnabled val="1"/>
        </dgm:presLayoutVars>
      </dgm:prSet>
      <dgm:spPr>
        <a:xfrm>
          <a:off x="3322059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8B7C821D-5BA5-46B7-BB54-D1548012705B}" type="pres">
      <dgm:prSet presAssocID="{00F645E1-EF6D-4BDD-9B62-74A58553A5C4}" presName="parSpace" presStyleCnt="0"/>
      <dgm:spPr/>
    </dgm:pt>
    <dgm:pt modelId="{B937D9CF-077A-46A5-9265-C921DF669AD3}" type="pres">
      <dgm:prSet presAssocID="{D0BCE22B-7797-499B-ADA4-33A781E78A46}" presName="parTxOnly" presStyleLbl="node1" presStyleIdx="3" presStyleCnt="7">
        <dgm:presLayoutVars>
          <dgm:bulletEnabled val="1"/>
        </dgm:presLayoutVars>
      </dgm:prSet>
      <dgm:spPr>
        <a:xfrm>
          <a:off x="4982207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434B3ABB-73FD-4C69-BC19-2E57268F3DD2}" type="pres">
      <dgm:prSet presAssocID="{7C1B5235-1570-4A44-BC8E-30A13F76DC58}" presName="parSpace" presStyleCnt="0"/>
      <dgm:spPr/>
    </dgm:pt>
    <dgm:pt modelId="{AB41DEF2-C0E4-439B-9165-23E059DA9EFE}" type="pres">
      <dgm:prSet presAssocID="{0EA5989E-8D1A-4125-BB75-C4C3D98FA02A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B078F-DE0B-40B4-87A3-89F191CBE1B5}" type="pres">
      <dgm:prSet presAssocID="{2188905B-A69C-47D3-891A-EBC99FE62947}" presName="parSpace" presStyleCnt="0"/>
      <dgm:spPr/>
    </dgm:pt>
    <dgm:pt modelId="{B700ED29-9A1E-47D6-9C15-2A1E21883ADE}" type="pres">
      <dgm:prSet presAssocID="{737FF31D-9EF2-4F57-91F2-A7F4045D9BC7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01D577-9BAE-41B0-8C81-7134F118099C}" type="pres">
      <dgm:prSet presAssocID="{D498647C-BE3C-4150-A094-27B2CD1CD256}" presName="parSpace" presStyleCnt="0"/>
      <dgm:spPr/>
    </dgm:pt>
    <dgm:pt modelId="{A577AD7D-A744-41E6-B652-8184111DFFD6}" type="pres">
      <dgm:prSet presAssocID="{0D38C9EB-FDE5-410E-844B-4F9286DF77F0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6201C7-502E-46DA-AD2A-D969D7E95DE4}" type="presOf" srcId="{D0BCE22B-7797-499B-ADA4-33A781E78A46}" destId="{B937D9CF-077A-46A5-9265-C921DF669AD3}" srcOrd="0" destOrd="0" presId="urn:microsoft.com/office/officeart/2005/8/layout/hChevron3"/>
    <dgm:cxn modelId="{4C2E3B1C-FF76-4990-AFF0-58B34F55959B}" type="presOf" srcId="{E37FA800-5106-427E-BAFA-DDABFD4AF628}" destId="{D68148A1-322F-44F6-8AE4-82DB1C2B3743}" srcOrd="0" destOrd="0" presId="urn:microsoft.com/office/officeart/2005/8/layout/hChevron3"/>
    <dgm:cxn modelId="{9AF573B8-4150-49A1-B1B7-0BAF117F08DB}" type="presOf" srcId="{C58C928B-621C-465E-A66D-6693D31EDC21}" destId="{5481A719-DAF3-465D-84E5-BB5C93F254AA}" srcOrd="0" destOrd="0" presId="urn:microsoft.com/office/officeart/2005/8/layout/hChevron3"/>
    <dgm:cxn modelId="{FBEE0E8E-4DF8-4101-80E3-2069FEB96FB9}" srcId="{E37FA800-5106-427E-BAFA-DDABFD4AF628}" destId="{0EA5989E-8D1A-4125-BB75-C4C3D98FA02A}" srcOrd="4" destOrd="0" parTransId="{43050D4A-6AA1-4E97-A8EF-971B41AAF429}" sibTransId="{2188905B-A69C-47D3-891A-EBC99FE62947}"/>
    <dgm:cxn modelId="{A2A86514-5D17-43CF-B96A-9F7AE4842137}" type="presOf" srcId="{B72AB6EE-A05A-4F18-98DD-E95923BC86CE}" destId="{F94FF617-1334-4829-866E-A92527325E81}" srcOrd="0" destOrd="0" presId="urn:microsoft.com/office/officeart/2005/8/layout/hChevron3"/>
    <dgm:cxn modelId="{ED279043-5CC6-40F4-9E17-A3713CB2C7F6}" srcId="{E37FA800-5106-427E-BAFA-DDABFD4AF628}" destId="{737FF31D-9EF2-4F57-91F2-A7F4045D9BC7}" srcOrd="5" destOrd="0" parTransId="{E40C9A90-B4CA-4653-BC2B-229080E40917}" sibTransId="{D498647C-BE3C-4150-A094-27B2CD1CD256}"/>
    <dgm:cxn modelId="{D02D17D9-A3AE-44FB-9982-44728FD0B1CD}" srcId="{E37FA800-5106-427E-BAFA-DDABFD4AF628}" destId="{B72AB6EE-A05A-4F18-98DD-E95923BC86CE}" srcOrd="1" destOrd="0" parTransId="{D40485C7-6C95-4B84-86E9-487919BF6050}" sibTransId="{C82C8755-9690-46C4-B302-C46F90309572}"/>
    <dgm:cxn modelId="{25DB28D7-BA1B-4873-8F86-9E51220E4D44}" type="presOf" srcId="{0EA5989E-8D1A-4125-BB75-C4C3D98FA02A}" destId="{AB41DEF2-C0E4-439B-9165-23E059DA9EFE}" srcOrd="0" destOrd="0" presId="urn:microsoft.com/office/officeart/2005/8/layout/hChevron3"/>
    <dgm:cxn modelId="{2208E6D4-0157-4E84-9661-2E8FB19E5575}" srcId="{E37FA800-5106-427E-BAFA-DDABFD4AF628}" destId="{0D38C9EB-FDE5-410E-844B-4F9286DF77F0}" srcOrd="6" destOrd="0" parTransId="{24CC2FF2-B5AA-43EE-96A1-F05EE60851F4}" sibTransId="{B47DB7C1-5E19-47A3-B8D1-6F35A9227CE3}"/>
    <dgm:cxn modelId="{79ED209B-7E10-41C1-A4AD-C496BFBDEFDF}" type="presOf" srcId="{0D38C9EB-FDE5-410E-844B-4F9286DF77F0}" destId="{A577AD7D-A744-41E6-B652-8184111DFFD6}" srcOrd="0" destOrd="0" presId="urn:microsoft.com/office/officeart/2005/8/layout/hChevron3"/>
    <dgm:cxn modelId="{DB191507-2191-4844-B6FB-513AFD0B8278}" type="presOf" srcId="{737FF31D-9EF2-4F57-91F2-A7F4045D9BC7}" destId="{B700ED29-9A1E-47D6-9C15-2A1E21883ADE}" srcOrd="0" destOrd="0" presId="urn:microsoft.com/office/officeart/2005/8/layout/hChevron3"/>
    <dgm:cxn modelId="{6C0FD715-6197-46B6-8D4F-5EED53DB1F68}" srcId="{E37FA800-5106-427E-BAFA-DDABFD4AF628}" destId="{C58C928B-621C-465E-A66D-6693D31EDC21}" srcOrd="2" destOrd="0" parTransId="{0FBFAD07-37B2-4620-9AEE-879BF16D0987}" sibTransId="{00F645E1-EF6D-4BDD-9B62-74A58553A5C4}"/>
    <dgm:cxn modelId="{B9915DDE-C677-4D8D-BE67-A5867E1634DD}" srcId="{E37FA800-5106-427E-BAFA-DDABFD4AF628}" destId="{4670AF75-D6FB-4D7A-B371-191BA7FA1DA8}" srcOrd="0" destOrd="0" parTransId="{C132A8BD-DE37-4AF4-B61F-EBEC0EBDAAF3}" sibTransId="{BEF1F6A2-30DB-4C98-BD79-D5F4D98F7FB3}"/>
    <dgm:cxn modelId="{13A4746F-26BE-4ED3-95C5-5280098DD76E}" srcId="{E37FA800-5106-427E-BAFA-DDABFD4AF628}" destId="{D0BCE22B-7797-499B-ADA4-33A781E78A46}" srcOrd="3" destOrd="0" parTransId="{BC6436DE-B8E4-40BA-952A-2ED23A4CA37A}" sibTransId="{7C1B5235-1570-4A44-BC8E-30A13F76DC58}"/>
    <dgm:cxn modelId="{8A226E1A-7C85-4E48-A787-3C18C0385CC4}" type="presOf" srcId="{4670AF75-D6FB-4D7A-B371-191BA7FA1DA8}" destId="{D0FB5687-B882-4193-B9BF-AEDAAA16F1D1}" srcOrd="0" destOrd="0" presId="urn:microsoft.com/office/officeart/2005/8/layout/hChevron3"/>
    <dgm:cxn modelId="{EF9A38C8-51F1-4416-B1E3-7815BEF1D2D8}" type="presParOf" srcId="{D68148A1-322F-44F6-8AE4-82DB1C2B3743}" destId="{D0FB5687-B882-4193-B9BF-AEDAAA16F1D1}" srcOrd="0" destOrd="0" presId="urn:microsoft.com/office/officeart/2005/8/layout/hChevron3"/>
    <dgm:cxn modelId="{63EB91DE-69E0-490D-AB9B-0833257B389A}" type="presParOf" srcId="{D68148A1-322F-44F6-8AE4-82DB1C2B3743}" destId="{4133E320-A75D-4657-A86F-36B93B74BA0A}" srcOrd="1" destOrd="0" presId="urn:microsoft.com/office/officeart/2005/8/layout/hChevron3"/>
    <dgm:cxn modelId="{34D7073F-87E7-4AF0-B1E1-8DA16EA68EDB}" type="presParOf" srcId="{D68148A1-322F-44F6-8AE4-82DB1C2B3743}" destId="{F94FF617-1334-4829-866E-A92527325E81}" srcOrd="2" destOrd="0" presId="urn:microsoft.com/office/officeart/2005/8/layout/hChevron3"/>
    <dgm:cxn modelId="{DBEA8284-95F3-4451-BC93-E9BBBA7C3E34}" type="presParOf" srcId="{D68148A1-322F-44F6-8AE4-82DB1C2B3743}" destId="{6388BB7B-F1F0-4FD6-BEA0-44DEAD51335D}" srcOrd="3" destOrd="0" presId="urn:microsoft.com/office/officeart/2005/8/layout/hChevron3"/>
    <dgm:cxn modelId="{D0E979ED-B49A-474A-AA81-6DEDE3064D48}" type="presParOf" srcId="{D68148A1-322F-44F6-8AE4-82DB1C2B3743}" destId="{5481A719-DAF3-465D-84E5-BB5C93F254AA}" srcOrd="4" destOrd="0" presId="urn:microsoft.com/office/officeart/2005/8/layout/hChevron3"/>
    <dgm:cxn modelId="{D305955A-5D9B-49FE-A991-EC7EACFD950A}" type="presParOf" srcId="{D68148A1-322F-44F6-8AE4-82DB1C2B3743}" destId="{8B7C821D-5BA5-46B7-BB54-D1548012705B}" srcOrd="5" destOrd="0" presId="urn:microsoft.com/office/officeart/2005/8/layout/hChevron3"/>
    <dgm:cxn modelId="{1D88E820-DD96-43BE-9A8C-96666E1EC7D8}" type="presParOf" srcId="{D68148A1-322F-44F6-8AE4-82DB1C2B3743}" destId="{B937D9CF-077A-46A5-9265-C921DF669AD3}" srcOrd="6" destOrd="0" presId="urn:microsoft.com/office/officeart/2005/8/layout/hChevron3"/>
    <dgm:cxn modelId="{BF323312-0FDA-499E-A364-930EA2EBDC58}" type="presParOf" srcId="{D68148A1-322F-44F6-8AE4-82DB1C2B3743}" destId="{434B3ABB-73FD-4C69-BC19-2E57268F3DD2}" srcOrd="7" destOrd="0" presId="urn:microsoft.com/office/officeart/2005/8/layout/hChevron3"/>
    <dgm:cxn modelId="{0BB2CAC5-65F7-4799-9272-1A8FF481E1B8}" type="presParOf" srcId="{D68148A1-322F-44F6-8AE4-82DB1C2B3743}" destId="{AB41DEF2-C0E4-439B-9165-23E059DA9EFE}" srcOrd="8" destOrd="0" presId="urn:microsoft.com/office/officeart/2005/8/layout/hChevron3"/>
    <dgm:cxn modelId="{565BF2DF-E6A3-4B28-98C8-609769132BBC}" type="presParOf" srcId="{D68148A1-322F-44F6-8AE4-82DB1C2B3743}" destId="{E6BB078F-DE0B-40B4-87A3-89F191CBE1B5}" srcOrd="9" destOrd="0" presId="urn:microsoft.com/office/officeart/2005/8/layout/hChevron3"/>
    <dgm:cxn modelId="{2D56058D-A522-4688-ABA4-732DF29ED56B}" type="presParOf" srcId="{D68148A1-322F-44F6-8AE4-82DB1C2B3743}" destId="{B700ED29-9A1E-47D6-9C15-2A1E21883ADE}" srcOrd="10" destOrd="0" presId="urn:microsoft.com/office/officeart/2005/8/layout/hChevron3"/>
    <dgm:cxn modelId="{9546B37A-787F-4164-BCD4-C3829241A917}" type="presParOf" srcId="{D68148A1-322F-44F6-8AE4-82DB1C2B3743}" destId="{5301D577-9BAE-41B0-8C81-7134F118099C}" srcOrd="11" destOrd="0" presId="urn:microsoft.com/office/officeart/2005/8/layout/hChevron3"/>
    <dgm:cxn modelId="{4E6B3DBB-FCA4-4452-BA79-C3B3E5B296EB}" type="presParOf" srcId="{D68148A1-322F-44F6-8AE4-82DB1C2B3743}" destId="{A577AD7D-A744-41E6-B652-8184111DFFD6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7FA800-5106-427E-BAFA-DDABFD4AF62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4670AF75-D6FB-4D7A-B371-191BA7FA1DA8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C132A8BD-DE37-4AF4-B61F-EBEC0EBDAAF3}" type="parTrans" cxnId="{B9915DDE-C677-4D8D-BE67-A5867E1634DD}">
      <dgm:prSet/>
      <dgm:spPr/>
      <dgm:t>
        <a:bodyPr/>
        <a:lstStyle/>
        <a:p>
          <a:endParaRPr lang="ru-RU" sz="1600"/>
        </a:p>
      </dgm:t>
    </dgm:pt>
    <dgm:pt modelId="{BEF1F6A2-30DB-4C98-BD79-D5F4D98F7FB3}" type="sibTrans" cxnId="{B9915DDE-C677-4D8D-BE67-A5867E1634DD}">
      <dgm:prSet/>
      <dgm:spPr/>
      <dgm:t>
        <a:bodyPr/>
        <a:lstStyle/>
        <a:p>
          <a:endParaRPr lang="ru-RU" sz="1600"/>
        </a:p>
      </dgm:t>
    </dgm:pt>
    <dgm:pt modelId="{B72AB6EE-A05A-4F18-98DD-E95923BC86CE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D40485C7-6C95-4B84-86E9-487919BF6050}" type="parTrans" cxnId="{D02D17D9-A3AE-44FB-9982-44728FD0B1CD}">
      <dgm:prSet/>
      <dgm:spPr/>
      <dgm:t>
        <a:bodyPr/>
        <a:lstStyle/>
        <a:p>
          <a:endParaRPr lang="ru-RU" sz="1600"/>
        </a:p>
      </dgm:t>
    </dgm:pt>
    <dgm:pt modelId="{C82C8755-9690-46C4-B302-C46F90309572}" type="sibTrans" cxnId="{D02D17D9-A3AE-44FB-9982-44728FD0B1CD}">
      <dgm:prSet/>
      <dgm:spPr/>
      <dgm:t>
        <a:bodyPr/>
        <a:lstStyle/>
        <a:p>
          <a:endParaRPr lang="ru-RU" sz="1600"/>
        </a:p>
      </dgm:t>
    </dgm:pt>
    <dgm:pt modelId="{C58C928B-621C-465E-A66D-6693D31EDC21}">
      <dgm:prSet phldrT="[Text]" custT="1"/>
      <dgm:spPr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gm:t>
    </dgm:pt>
    <dgm:pt modelId="{0FBFAD07-37B2-4620-9AEE-879BF16D0987}" type="parTrans" cxnId="{6C0FD715-6197-46B6-8D4F-5EED53DB1F68}">
      <dgm:prSet/>
      <dgm:spPr/>
      <dgm:t>
        <a:bodyPr/>
        <a:lstStyle/>
        <a:p>
          <a:endParaRPr lang="ru-RU" sz="1600"/>
        </a:p>
      </dgm:t>
    </dgm:pt>
    <dgm:pt modelId="{00F645E1-EF6D-4BDD-9B62-74A58553A5C4}" type="sibTrans" cxnId="{6C0FD715-6197-46B6-8D4F-5EED53DB1F68}">
      <dgm:prSet/>
      <dgm:spPr/>
      <dgm:t>
        <a:bodyPr/>
        <a:lstStyle/>
        <a:p>
          <a:endParaRPr lang="ru-RU" sz="1600"/>
        </a:p>
      </dgm:t>
    </dgm:pt>
    <dgm:pt modelId="{D0BCE22B-7797-499B-ADA4-33A781E78A46}">
      <dgm:prSet phldrT="[Text]" custT="1"/>
      <dgm:spPr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0" tIns="32004" rIns="0" bIns="32004" numCol="1" spcCol="1270" anchor="ctr" anchorCtr="0"/>
        <a:lstStyle/>
        <a:p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BC6436DE-B8E4-40BA-952A-2ED23A4CA37A}" type="parTrans" cxnId="{13A4746F-26BE-4ED3-95C5-5280098DD76E}">
      <dgm:prSet/>
      <dgm:spPr/>
      <dgm:t>
        <a:bodyPr/>
        <a:lstStyle/>
        <a:p>
          <a:endParaRPr lang="ru-RU" sz="1600"/>
        </a:p>
      </dgm:t>
    </dgm:pt>
    <dgm:pt modelId="{7C1B5235-1570-4A44-BC8E-30A13F76DC58}" type="sibTrans" cxnId="{13A4746F-26BE-4ED3-95C5-5280098DD76E}">
      <dgm:prSet/>
      <dgm:spPr/>
      <dgm:t>
        <a:bodyPr/>
        <a:lstStyle/>
        <a:p>
          <a:endParaRPr lang="ru-RU" sz="1600"/>
        </a:p>
      </dgm:t>
    </dgm:pt>
    <dgm:pt modelId="{0EA5989E-8D1A-4125-BB75-C4C3D98FA02A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Alte cercetări</a:t>
          </a:r>
          <a:endParaRPr lang="ru-RU" sz="1200" dirty="0"/>
        </a:p>
      </dgm:t>
    </dgm:pt>
    <dgm:pt modelId="{43050D4A-6AA1-4E97-A8EF-971B41AAF429}" type="parTrans" cxnId="{FBEE0E8E-4DF8-4101-80E3-2069FEB96FB9}">
      <dgm:prSet/>
      <dgm:spPr/>
      <dgm:t>
        <a:bodyPr/>
        <a:lstStyle/>
        <a:p>
          <a:endParaRPr lang="ru-RU" sz="1600"/>
        </a:p>
      </dgm:t>
    </dgm:pt>
    <dgm:pt modelId="{2188905B-A69C-47D3-891A-EBC99FE62947}" type="sibTrans" cxnId="{FBEE0E8E-4DF8-4101-80E3-2069FEB96FB9}">
      <dgm:prSet/>
      <dgm:spPr/>
      <dgm:t>
        <a:bodyPr/>
        <a:lstStyle/>
        <a:p>
          <a:endParaRPr lang="ru-RU" sz="1600"/>
        </a:p>
      </dgm:t>
    </dgm:pt>
    <dgm:pt modelId="{737FF31D-9EF2-4F57-91F2-A7F4045D9BC7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Concluzii</a:t>
          </a:r>
          <a:endParaRPr lang="ru-RU" sz="1200" dirty="0"/>
        </a:p>
      </dgm:t>
    </dgm:pt>
    <dgm:pt modelId="{E40C9A90-B4CA-4653-BC2B-229080E40917}" type="parTrans" cxnId="{ED279043-5CC6-40F4-9E17-A3713CB2C7F6}">
      <dgm:prSet/>
      <dgm:spPr/>
      <dgm:t>
        <a:bodyPr/>
        <a:lstStyle/>
        <a:p>
          <a:endParaRPr lang="ru-RU" sz="1600"/>
        </a:p>
      </dgm:t>
    </dgm:pt>
    <dgm:pt modelId="{D498647C-BE3C-4150-A094-27B2CD1CD256}" type="sibTrans" cxnId="{ED279043-5CC6-40F4-9E17-A3713CB2C7F6}">
      <dgm:prSet/>
      <dgm:spPr/>
      <dgm:t>
        <a:bodyPr/>
        <a:lstStyle/>
        <a:p>
          <a:endParaRPr lang="ru-RU" sz="1600"/>
        </a:p>
      </dgm:t>
    </dgm:pt>
    <dgm:pt modelId="{0D38C9EB-FDE5-410E-844B-4F9286DF77F0}">
      <dgm:prSet phldrT="[Text]" custT="1"/>
      <dgm:spPr>
        <a:solidFill>
          <a:schemeClr val="bg1">
            <a:lumMod val="50000"/>
          </a:schemeClr>
        </a:solidFill>
      </dgm:spPr>
      <dgm:t>
        <a:bodyPr lIns="0" rIns="0"/>
        <a:lstStyle/>
        <a:p>
          <a:r>
            <a:rPr lang="ro-RO" sz="1200" dirty="0"/>
            <a:t>Întrebări și răspunsuri</a:t>
          </a:r>
          <a:endParaRPr lang="ru-RU" sz="1200" dirty="0"/>
        </a:p>
      </dgm:t>
    </dgm:pt>
    <dgm:pt modelId="{24CC2FF2-B5AA-43EE-96A1-F05EE60851F4}" type="parTrans" cxnId="{2208E6D4-0157-4E84-9661-2E8FB19E5575}">
      <dgm:prSet/>
      <dgm:spPr/>
      <dgm:t>
        <a:bodyPr/>
        <a:lstStyle/>
        <a:p>
          <a:endParaRPr lang="ru-RU" sz="1600"/>
        </a:p>
      </dgm:t>
    </dgm:pt>
    <dgm:pt modelId="{B47DB7C1-5E19-47A3-B8D1-6F35A9227CE3}" type="sibTrans" cxnId="{2208E6D4-0157-4E84-9661-2E8FB19E5575}">
      <dgm:prSet/>
      <dgm:spPr/>
      <dgm:t>
        <a:bodyPr/>
        <a:lstStyle/>
        <a:p>
          <a:endParaRPr lang="ru-RU" sz="1600"/>
        </a:p>
      </dgm:t>
    </dgm:pt>
    <dgm:pt modelId="{D68148A1-322F-44F6-8AE4-82DB1C2B3743}" type="pres">
      <dgm:prSet presAssocID="{E37FA800-5106-427E-BAFA-DDABFD4AF628}" presName="Name0" presStyleCnt="0">
        <dgm:presLayoutVars>
          <dgm:dir/>
          <dgm:resizeHandles val="exact"/>
        </dgm:presLayoutVars>
      </dgm:prSet>
      <dgm:spPr/>
    </dgm:pt>
    <dgm:pt modelId="{D0FB5687-B882-4193-B9BF-AEDAAA16F1D1}" type="pres">
      <dgm:prSet presAssocID="{4670AF75-D6FB-4D7A-B371-191BA7FA1DA8}" presName="parTxOnly" presStyleLbl="node1" presStyleIdx="0" presStyleCnt="7">
        <dgm:presLayoutVars>
          <dgm:bulletEnabled val="1"/>
        </dgm:presLayoutVars>
      </dgm:prSet>
      <dgm:spPr>
        <a:xfrm>
          <a:off x="1763" y="0"/>
          <a:ext cx="2075184" cy="381000"/>
        </a:xfrm>
        <a:prstGeom prst="homePlate">
          <a:avLst/>
        </a:prstGeom>
      </dgm:spPr>
      <dgm:t>
        <a:bodyPr/>
        <a:lstStyle/>
        <a:p>
          <a:endParaRPr lang="ru-RU"/>
        </a:p>
      </dgm:t>
    </dgm:pt>
    <dgm:pt modelId="{4133E320-A75D-4657-A86F-36B93B74BA0A}" type="pres">
      <dgm:prSet presAssocID="{BEF1F6A2-30DB-4C98-BD79-D5F4D98F7FB3}" presName="parSpace" presStyleCnt="0"/>
      <dgm:spPr/>
    </dgm:pt>
    <dgm:pt modelId="{F94FF617-1334-4829-866E-A92527325E81}" type="pres">
      <dgm:prSet presAssocID="{B72AB6EE-A05A-4F18-98DD-E95923BC86CE}" presName="parTxOnly" presStyleLbl="node1" presStyleIdx="1" presStyleCnt="7">
        <dgm:presLayoutVars>
          <dgm:bulletEnabled val="1"/>
        </dgm:presLayoutVars>
      </dgm:prSet>
      <dgm:spPr>
        <a:xfrm>
          <a:off x="1661911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6388BB7B-F1F0-4FD6-BEA0-44DEAD51335D}" type="pres">
      <dgm:prSet presAssocID="{C82C8755-9690-46C4-B302-C46F90309572}" presName="parSpace" presStyleCnt="0"/>
      <dgm:spPr/>
    </dgm:pt>
    <dgm:pt modelId="{5481A719-DAF3-465D-84E5-BB5C93F254AA}" type="pres">
      <dgm:prSet presAssocID="{C58C928B-621C-465E-A66D-6693D31EDC21}" presName="parTxOnly" presStyleLbl="node1" presStyleIdx="2" presStyleCnt="7">
        <dgm:presLayoutVars>
          <dgm:bulletEnabled val="1"/>
        </dgm:presLayoutVars>
      </dgm:prSet>
      <dgm:spPr>
        <a:xfrm>
          <a:off x="3322059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8B7C821D-5BA5-46B7-BB54-D1548012705B}" type="pres">
      <dgm:prSet presAssocID="{00F645E1-EF6D-4BDD-9B62-74A58553A5C4}" presName="parSpace" presStyleCnt="0"/>
      <dgm:spPr/>
    </dgm:pt>
    <dgm:pt modelId="{B937D9CF-077A-46A5-9265-C921DF669AD3}" type="pres">
      <dgm:prSet presAssocID="{D0BCE22B-7797-499B-ADA4-33A781E78A46}" presName="parTxOnly" presStyleLbl="node1" presStyleIdx="3" presStyleCnt="7">
        <dgm:presLayoutVars>
          <dgm:bulletEnabled val="1"/>
        </dgm:presLayoutVars>
      </dgm:prSet>
      <dgm:spPr>
        <a:xfrm>
          <a:off x="4982207" y="0"/>
          <a:ext cx="2075184" cy="381000"/>
        </a:xfrm>
        <a:prstGeom prst="chevron">
          <a:avLst/>
        </a:prstGeom>
      </dgm:spPr>
      <dgm:t>
        <a:bodyPr/>
        <a:lstStyle/>
        <a:p>
          <a:endParaRPr lang="ru-RU"/>
        </a:p>
      </dgm:t>
    </dgm:pt>
    <dgm:pt modelId="{434B3ABB-73FD-4C69-BC19-2E57268F3DD2}" type="pres">
      <dgm:prSet presAssocID="{7C1B5235-1570-4A44-BC8E-30A13F76DC58}" presName="parSpace" presStyleCnt="0"/>
      <dgm:spPr/>
    </dgm:pt>
    <dgm:pt modelId="{AB41DEF2-C0E4-439B-9165-23E059DA9EFE}" type="pres">
      <dgm:prSet presAssocID="{0EA5989E-8D1A-4125-BB75-C4C3D98FA02A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B078F-DE0B-40B4-87A3-89F191CBE1B5}" type="pres">
      <dgm:prSet presAssocID="{2188905B-A69C-47D3-891A-EBC99FE62947}" presName="parSpace" presStyleCnt="0"/>
      <dgm:spPr/>
    </dgm:pt>
    <dgm:pt modelId="{B700ED29-9A1E-47D6-9C15-2A1E21883ADE}" type="pres">
      <dgm:prSet presAssocID="{737FF31D-9EF2-4F57-91F2-A7F4045D9BC7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01D577-9BAE-41B0-8C81-7134F118099C}" type="pres">
      <dgm:prSet presAssocID="{D498647C-BE3C-4150-A094-27B2CD1CD256}" presName="parSpace" presStyleCnt="0"/>
      <dgm:spPr/>
    </dgm:pt>
    <dgm:pt modelId="{A577AD7D-A744-41E6-B652-8184111DFFD6}" type="pres">
      <dgm:prSet presAssocID="{0D38C9EB-FDE5-410E-844B-4F9286DF77F0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C21951-F28A-44DC-B3BA-D6A8A708C60E}" type="presOf" srcId="{4670AF75-D6FB-4D7A-B371-191BA7FA1DA8}" destId="{D0FB5687-B882-4193-B9BF-AEDAAA16F1D1}" srcOrd="0" destOrd="0" presId="urn:microsoft.com/office/officeart/2005/8/layout/hChevron3"/>
    <dgm:cxn modelId="{CB77AFD3-C227-4852-953A-FF04CD854D2D}" type="presOf" srcId="{D0BCE22B-7797-499B-ADA4-33A781E78A46}" destId="{B937D9CF-077A-46A5-9265-C921DF669AD3}" srcOrd="0" destOrd="0" presId="urn:microsoft.com/office/officeart/2005/8/layout/hChevron3"/>
    <dgm:cxn modelId="{FBEE0E8E-4DF8-4101-80E3-2069FEB96FB9}" srcId="{E37FA800-5106-427E-BAFA-DDABFD4AF628}" destId="{0EA5989E-8D1A-4125-BB75-C4C3D98FA02A}" srcOrd="4" destOrd="0" parTransId="{43050D4A-6AA1-4E97-A8EF-971B41AAF429}" sibTransId="{2188905B-A69C-47D3-891A-EBC99FE62947}"/>
    <dgm:cxn modelId="{E0CA3972-C64F-4351-B0C2-32F2BC7CC357}" type="presOf" srcId="{0EA5989E-8D1A-4125-BB75-C4C3D98FA02A}" destId="{AB41DEF2-C0E4-439B-9165-23E059DA9EFE}" srcOrd="0" destOrd="0" presId="urn:microsoft.com/office/officeart/2005/8/layout/hChevron3"/>
    <dgm:cxn modelId="{E28AA834-B6DA-4304-8E25-F06A6F79572D}" type="presOf" srcId="{B72AB6EE-A05A-4F18-98DD-E95923BC86CE}" destId="{F94FF617-1334-4829-866E-A92527325E81}" srcOrd="0" destOrd="0" presId="urn:microsoft.com/office/officeart/2005/8/layout/hChevron3"/>
    <dgm:cxn modelId="{85AFC704-0A73-488F-A54C-030618C39670}" type="presOf" srcId="{737FF31D-9EF2-4F57-91F2-A7F4045D9BC7}" destId="{B700ED29-9A1E-47D6-9C15-2A1E21883ADE}" srcOrd="0" destOrd="0" presId="urn:microsoft.com/office/officeart/2005/8/layout/hChevron3"/>
    <dgm:cxn modelId="{ED279043-5CC6-40F4-9E17-A3713CB2C7F6}" srcId="{E37FA800-5106-427E-BAFA-DDABFD4AF628}" destId="{737FF31D-9EF2-4F57-91F2-A7F4045D9BC7}" srcOrd="5" destOrd="0" parTransId="{E40C9A90-B4CA-4653-BC2B-229080E40917}" sibTransId="{D498647C-BE3C-4150-A094-27B2CD1CD256}"/>
    <dgm:cxn modelId="{0C2F377C-E461-4425-805E-157AA79C0D72}" type="presOf" srcId="{C58C928B-621C-465E-A66D-6693D31EDC21}" destId="{5481A719-DAF3-465D-84E5-BB5C93F254AA}" srcOrd="0" destOrd="0" presId="urn:microsoft.com/office/officeart/2005/8/layout/hChevron3"/>
    <dgm:cxn modelId="{D02D17D9-A3AE-44FB-9982-44728FD0B1CD}" srcId="{E37FA800-5106-427E-BAFA-DDABFD4AF628}" destId="{B72AB6EE-A05A-4F18-98DD-E95923BC86CE}" srcOrd="1" destOrd="0" parTransId="{D40485C7-6C95-4B84-86E9-487919BF6050}" sibTransId="{C82C8755-9690-46C4-B302-C46F90309572}"/>
    <dgm:cxn modelId="{7B1EC522-2F7E-46EA-BBD6-DAC4239C8EDE}" type="presOf" srcId="{0D38C9EB-FDE5-410E-844B-4F9286DF77F0}" destId="{A577AD7D-A744-41E6-B652-8184111DFFD6}" srcOrd="0" destOrd="0" presId="urn:microsoft.com/office/officeart/2005/8/layout/hChevron3"/>
    <dgm:cxn modelId="{2208E6D4-0157-4E84-9661-2E8FB19E5575}" srcId="{E37FA800-5106-427E-BAFA-DDABFD4AF628}" destId="{0D38C9EB-FDE5-410E-844B-4F9286DF77F0}" srcOrd="6" destOrd="0" parTransId="{24CC2FF2-B5AA-43EE-96A1-F05EE60851F4}" sibTransId="{B47DB7C1-5E19-47A3-B8D1-6F35A9227CE3}"/>
    <dgm:cxn modelId="{58314927-9247-461C-9693-EC0121C435D1}" type="presOf" srcId="{E37FA800-5106-427E-BAFA-DDABFD4AF628}" destId="{D68148A1-322F-44F6-8AE4-82DB1C2B3743}" srcOrd="0" destOrd="0" presId="urn:microsoft.com/office/officeart/2005/8/layout/hChevron3"/>
    <dgm:cxn modelId="{6C0FD715-6197-46B6-8D4F-5EED53DB1F68}" srcId="{E37FA800-5106-427E-BAFA-DDABFD4AF628}" destId="{C58C928B-621C-465E-A66D-6693D31EDC21}" srcOrd="2" destOrd="0" parTransId="{0FBFAD07-37B2-4620-9AEE-879BF16D0987}" sibTransId="{00F645E1-EF6D-4BDD-9B62-74A58553A5C4}"/>
    <dgm:cxn modelId="{B9915DDE-C677-4D8D-BE67-A5867E1634DD}" srcId="{E37FA800-5106-427E-BAFA-DDABFD4AF628}" destId="{4670AF75-D6FB-4D7A-B371-191BA7FA1DA8}" srcOrd="0" destOrd="0" parTransId="{C132A8BD-DE37-4AF4-B61F-EBEC0EBDAAF3}" sibTransId="{BEF1F6A2-30DB-4C98-BD79-D5F4D98F7FB3}"/>
    <dgm:cxn modelId="{13A4746F-26BE-4ED3-95C5-5280098DD76E}" srcId="{E37FA800-5106-427E-BAFA-DDABFD4AF628}" destId="{D0BCE22B-7797-499B-ADA4-33A781E78A46}" srcOrd="3" destOrd="0" parTransId="{BC6436DE-B8E4-40BA-952A-2ED23A4CA37A}" sibTransId="{7C1B5235-1570-4A44-BC8E-30A13F76DC58}"/>
    <dgm:cxn modelId="{13F15BBB-EEB9-406B-82CD-2338F93AF686}" type="presParOf" srcId="{D68148A1-322F-44F6-8AE4-82DB1C2B3743}" destId="{D0FB5687-B882-4193-B9BF-AEDAAA16F1D1}" srcOrd="0" destOrd="0" presId="urn:microsoft.com/office/officeart/2005/8/layout/hChevron3"/>
    <dgm:cxn modelId="{E2C78829-25A1-4C0C-94DB-48B75A75B27C}" type="presParOf" srcId="{D68148A1-322F-44F6-8AE4-82DB1C2B3743}" destId="{4133E320-A75D-4657-A86F-36B93B74BA0A}" srcOrd="1" destOrd="0" presId="urn:microsoft.com/office/officeart/2005/8/layout/hChevron3"/>
    <dgm:cxn modelId="{5F6BEEAD-81EB-4A31-AAF6-6B551E7BB9E7}" type="presParOf" srcId="{D68148A1-322F-44F6-8AE4-82DB1C2B3743}" destId="{F94FF617-1334-4829-866E-A92527325E81}" srcOrd="2" destOrd="0" presId="urn:microsoft.com/office/officeart/2005/8/layout/hChevron3"/>
    <dgm:cxn modelId="{392AF1E5-7F75-43FC-B6D1-6E1C717642C5}" type="presParOf" srcId="{D68148A1-322F-44F6-8AE4-82DB1C2B3743}" destId="{6388BB7B-F1F0-4FD6-BEA0-44DEAD51335D}" srcOrd="3" destOrd="0" presId="urn:microsoft.com/office/officeart/2005/8/layout/hChevron3"/>
    <dgm:cxn modelId="{7A33F417-53FF-469D-AC55-09B37C9CF02E}" type="presParOf" srcId="{D68148A1-322F-44F6-8AE4-82DB1C2B3743}" destId="{5481A719-DAF3-465D-84E5-BB5C93F254AA}" srcOrd="4" destOrd="0" presId="urn:microsoft.com/office/officeart/2005/8/layout/hChevron3"/>
    <dgm:cxn modelId="{2262D714-42BB-4940-A347-DB2223F2D2DE}" type="presParOf" srcId="{D68148A1-322F-44F6-8AE4-82DB1C2B3743}" destId="{8B7C821D-5BA5-46B7-BB54-D1548012705B}" srcOrd="5" destOrd="0" presId="urn:microsoft.com/office/officeart/2005/8/layout/hChevron3"/>
    <dgm:cxn modelId="{C211291E-A49A-4D3D-B8A6-6ED2F8154913}" type="presParOf" srcId="{D68148A1-322F-44F6-8AE4-82DB1C2B3743}" destId="{B937D9CF-077A-46A5-9265-C921DF669AD3}" srcOrd="6" destOrd="0" presId="urn:microsoft.com/office/officeart/2005/8/layout/hChevron3"/>
    <dgm:cxn modelId="{57D2171D-06A4-4E4B-BFC8-210F6B4D8A2C}" type="presParOf" srcId="{D68148A1-322F-44F6-8AE4-82DB1C2B3743}" destId="{434B3ABB-73FD-4C69-BC19-2E57268F3DD2}" srcOrd="7" destOrd="0" presId="urn:microsoft.com/office/officeart/2005/8/layout/hChevron3"/>
    <dgm:cxn modelId="{31F63F6A-9755-4804-8224-75799FCD0C84}" type="presParOf" srcId="{D68148A1-322F-44F6-8AE4-82DB1C2B3743}" destId="{AB41DEF2-C0E4-439B-9165-23E059DA9EFE}" srcOrd="8" destOrd="0" presId="urn:microsoft.com/office/officeart/2005/8/layout/hChevron3"/>
    <dgm:cxn modelId="{B19BD57D-30B9-4FDC-B96C-9FC4F85D4B8E}" type="presParOf" srcId="{D68148A1-322F-44F6-8AE4-82DB1C2B3743}" destId="{E6BB078F-DE0B-40B4-87A3-89F191CBE1B5}" srcOrd="9" destOrd="0" presId="urn:microsoft.com/office/officeart/2005/8/layout/hChevron3"/>
    <dgm:cxn modelId="{ECECE4C8-E36E-40CC-B0CE-9EFCBB377F64}" type="presParOf" srcId="{D68148A1-322F-44F6-8AE4-82DB1C2B3743}" destId="{B700ED29-9A1E-47D6-9C15-2A1E21883ADE}" srcOrd="10" destOrd="0" presId="urn:microsoft.com/office/officeart/2005/8/layout/hChevron3"/>
    <dgm:cxn modelId="{A87B3841-D942-432E-8D7C-E0F4FD0E05FC}" type="presParOf" srcId="{D68148A1-322F-44F6-8AE4-82DB1C2B3743}" destId="{5301D577-9BAE-41B0-8C81-7134F118099C}" srcOrd="11" destOrd="0" presId="urn:microsoft.com/office/officeart/2005/8/layout/hChevron3"/>
    <dgm:cxn modelId="{9C087B12-6F21-40EE-89FB-DBE939EA83B9}" type="presParOf" srcId="{D68148A1-322F-44F6-8AE4-82DB1C2B3743}" destId="{A577AD7D-A744-41E6-B652-8184111DFFD6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0C848-81F0-4CA8-BF03-3307CFE892B3}">
      <dsp:nvSpPr>
        <dsp:cNvPr id="0" name=""/>
        <dsp:cNvSpPr/>
      </dsp:nvSpPr>
      <dsp:spPr>
        <a:xfrm rot="16200000">
          <a:off x="4656801" y="-1231715"/>
          <a:ext cx="1101926" cy="4892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>
            <a:solidFill>
              <a:schemeClr val="tx1"/>
            </a:solidFill>
          </a:endParaRPr>
        </a:p>
      </dsp:txBody>
      <dsp:txXfrm rot="5400000">
        <a:off x="2761412" y="939155"/>
        <a:ext cx="4699868" cy="550963"/>
      </dsp:txXfrm>
    </dsp:sp>
    <dsp:sp modelId="{56982E78-826F-41AE-BB66-3AE324D52520}">
      <dsp:nvSpPr>
        <dsp:cNvPr id="0" name=""/>
        <dsp:cNvSpPr/>
      </dsp:nvSpPr>
      <dsp:spPr>
        <a:xfrm rot="5400000">
          <a:off x="5136339" y="-119850"/>
          <a:ext cx="1116395" cy="2694571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-5400000">
        <a:off x="4542621" y="948336"/>
        <a:ext cx="2499202" cy="558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4392B-56A9-4723-AEC3-D86BD0D07732}">
      <dsp:nvSpPr>
        <dsp:cNvPr id="0" name=""/>
        <dsp:cNvSpPr/>
      </dsp:nvSpPr>
      <dsp:spPr>
        <a:xfrm rot="16200000">
          <a:off x="1241136" y="1653196"/>
          <a:ext cx="574274" cy="1994895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5400000">
        <a:off x="530826" y="2507075"/>
        <a:ext cx="1894397" cy="287137"/>
      </dsp:txXfrm>
    </dsp:sp>
    <dsp:sp modelId="{B11B07D5-6C63-4AA7-B893-4C3FCCC87AC7}">
      <dsp:nvSpPr>
        <dsp:cNvPr id="0" name=""/>
        <dsp:cNvSpPr/>
      </dsp:nvSpPr>
      <dsp:spPr>
        <a:xfrm rot="16200000">
          <a:off x="2360278" y="1100926"/>
          <a:ext cx="682157" cy="3823165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 rot="-5400000">
        <a:off x="789775" y="2841969"/>
        <a:ext cx="3703788" cy="3410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B5687-B882-4193-B9BF-AEDAAA16F1D1}">
      <dsp:nvSpPr>
        <dsp:cNvPr id="0" name=""/>
        <dsp:cNvSpPr/>
      </dsp:nvSpPr>
      <dsp:spPr>
        <a:xfrm>
          <a:off x="1763" y="0"/>
          <a:ext cx="2075184" cy="381000"/>
        </a:xfrm>
        <a:prstGeom prst="homePlate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763" y="0"/>
        <a:ext cx="1979934" cy="381000"/>
      </dsp:txXfrm>
    </dsp:sp>
    <dsp:sp modelId="{F94FF617-1334-4829-866E-A92527325E81}">
      <dsp:nvSpPr>
        <dsp:cNvPr id="0" name=""/>
        <dsp:cNvSpPr/>
      </dsp:nvSpPr>
      <dsp:spPr>
        <a:xfrm>
          <a:off x="1661911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852411" y="0"/>
        <a:ext cx="1694184" cy="381000"/>
      </dsp:txXfrm>
    </dsp:sp>
    <dsp:sp modelId="{5481A719-DAF3-465D-84E5-BB5C93F254AA}">
      <dsp:nvSpPr>
        <dsp:cNvPr id="0" name=""/>
        <dsp:cNvSpPr/>
      </dsp:nvSpPr>
      <dsp:spPr>
        <a:xfrm>
          <a:off x="3322059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sp:txBody>
      <dsp:txXfrm>
        <a:off x="3512559" y="0"/>
        <a:ext cx="1694184" cy="381000"/>
      </dsp:txXfrm>
    </dsp:sp>
    <dsp:sp modelId="{B937D9CF-077A-46A5-9265-C921DF669AD3}">
      <dsp:nvSpPr>
        <dsp:cNvPr id="0" name=""/>
        <dsp:cNvSpPr/>
      </dsp:nvSpPr>
      <dsp:spPr>
        <a:xfrm>
          <a:off x="4982207" y="0"/>
          <a:ext cx="2075184" cy="381000"/>
        </a:xfrm>
        <a:prstGeom prst="chevron">
          <a:avLst/>
        </a:prstGeom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5172707" y="0"/>
        <a:ext cx="1694184" cy="381000"/>
      </dsp:txXfrm>
    </dsp:sp>
    <dsp:sp modelId="{AB41DEF2-C0E4-439B-9165-23E059DA9EFE}">
      <dsp:nvSpPr>
        <dsp:cNvPr id="0" name=""/>
        <dsp:cNvSpPr/>
      </dsp:nvSpPr>
      <dsp:spPr>
        <a:xfrm>
          <a:off x="6642355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Alte cercetări</a:t>
          </a:r>
          <a:endParaRPr lang="ru-RU" sz="1200" kern="1200" dirty="0"/>
        </a:p>
      </dsp:txBody>
      <dsp:txXfrm>
        <a:off x="6832855" y="0"/>
        <a:ext cx="1694184" cy="381000"/>
      </dsp:txXfrm>
    </dsp:sp>
    <dsp:sp modelId="{B700ED29-9A1E-47D6-9C15-2A1E21883ADE}">
      <dsp:nvSpPr>
        <dsp:cNvPr id="0" name=""/>
        <dsp:cNvSpPr/>
      </dsp:nvSpPr>
      <dsp:spPr>
        <a:xfrm>
          <a:off x="8302503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Concluzii</a:t>
          </a:r>
          <a:endParaRPr lang="ru-RU" sz="1200" kern="1200" dirty="0"/>
        </a:p>
      </dsp:txBody>
      <dsp:txXfrm>
        <a:off x="8493003" y="0"/>
        <a:ext cx="1694184" cy="381000"/>
      </dsp:txXfrm>
    </dsp:sp>
    <dsp:sp modelId="{A577AD7D-A744-41E6-B652-8184111DFFD6}">
      <dsp:nvSpPr>
        <dsp:cNvPr id="0" name=""/>
        <dsp:cNvSpPr/>
      </dsp:nvSpPr>
      <dsp:spPr>
        <a:xfrm>
          <a:off x="9962651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Întrebări și răspunsuri</a:t>
          </a:r>
          <a:endParaRPr lang="ru-RU" sz="1200" kern="1200" dirty="0"/>
        </a:p>
      </dsp:txBody>
      <dsp:txXfrm>
        <a:off x="10153151" y="0"/>
        <a:ext cx="1694184" cy="381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B5687-B882-4193-B9BF-AEDAAA16F1D1}">
      <dsp:nvSpPr>
        <dsp:cNvPr id="0" name=""/>
        <dsp:cNvSpPr/>
      </dsp:nvSpPr>
      <dsp:spPr>
        <a:xfrm>
          <a:off x="1763" y="0"/>
          <a:ext cx="2075184" cy="381000"/>
        </a:xfrm>
        <a:prstGeom prst="homePlate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763" y="0"/>
        <a:ext cx="1979934" cy="381000"/>
      </dsp:txXfrm>
    </dsp:sp>
    <dsp:sp modelId="{F94FF617-1334-4829-866E-A92527325E81}">
      <dsp:nvSpPr>
        <dsp:cNvPr id="0" name=""/>
        <dsp:cNvSpPr/>
      </dsp:nvSpPr>
      <dsp:spPr>
        <a:xfrm>
          <a:off x="1661911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852411" y="0"/>
        <a:ext cx="1694184" cy="381000"/>
      </dsp:txXfrm>
    </dsp:sp>
    <dsp:sp modelId="{5481A719-DAF3-465D-84E5-BB5C93F254AA}">
      <dsp:nvSpPr>
        <dsp:cNvPr id="0" name=""/>
        <dsp:cNvSpPr/>
      </dsp:nvSpPr>
      <dsp:spPr>
        <a:xfrm>
          <a:off x="3322059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sp:txBody>
      <dsp:txXfrm>
        <a:off x="3512559" y="0"/>
        <a:ext cx="1694184" cy="381000"/>
      </dsp:txXfrm>
    </dsp:sp>
    <dsp:sp modelId="{B937D9CF-077A-46A5-9265-C921DF669AD3}">
      <dsp:nvSpPr>
        <dsp:cNvPr id="0" name=""/>
        <dsp:cNvSpPr/>
      </dsp:nvSpPr>
      <dsp:spPr>
        <a:xfrm>
          <a:off x="4982207" y="0"/>
          <a:ext cx="2075184" cy="381000"/>
        </a:xfrm>
        <a:prstGeom prst="chevron">
          <a:avLst/>
        </a:prstGeom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5172707" y="0"/>
        <a:ext cx="1694184" cy="381000"/>
      </dsp:txXfrm>
    </dsp:sp>
    <dsp:sp modelId="{AB41DEF2-C0E4-439B-9165-23E059DA9EFE}">
      <dsp:nvSpPr>
        <dsp:cNvPr id="0" name=""/>
        <dsp:cNvSpPr/>
      </dsp:nvSpPr>
      <dsp:spPr>
        <a:xfrm>
          <a:off x="6642355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Alte cercetări</a:t>
          </a:r>
          <a:endParaRPr lang="ru-RU" sz="1200" kern="1200" dirty="0"/>
        </a:p>
      </dsp:txBody>
      <dsp:txXfrm>
        <a:off x="6832855" y="0"/>
        <a:ext cx="1694184" cy="381000"/>
      </dsp:txXfrm>
    </dsp:sp>
    <dsp:sp modelId="{B700ED29-9A1E-47D6-9C15-2A1E21883ADE}">
      <dsp:nvSpPr>
        <dsp:cNvPr id="0" name=""/>
        <dsp:cNvSpPr/>
      </dsp:nvSpPr>
      <dsp:spPr>
        <a:xfrm>
          <a:off x="8302503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Concluzii</a:t>
          </a:r>
          <a:endParaRPr lang="ru-RU" sz="1200" kern="1200" dirty="0"/>
        </a:p>
      </dsp:txBody>
      <dsp:txXfrm>
        <a:off x="8493003" y="0"/>
        <a:ext cx="1694184" cy="381000"/>
      </dsp:txXfrm>
    </dsp:sp>
    <dsp:sp modelId="{A577AD7D-A744-41E6-B652-8184111DFFD6}">
      <dsp:nvSpPr>
        <dsp:cNvPr id="0" name=""/>
        <dsp:cNvSpPr/>
      </dsp:nvSpPr>
      <dsp:spPr>
        <a:xfrm>
          <a:off x="9962651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Întrebări și răspunsuri</a:t>
          </a:r>
          <a:endParaRPr lang="ru-RU" sz="1200" kern="1200" dirty="0"/>
        </a:p>
      </dsp:txBody>
      <dsp:txXfrm>
        <a:off x="10153151" y="0"/>
        <a:ext cx="1694184" cy="381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B5687-B882-4193-B9BF-AEDAAA16F1D1}">
      <dsp:nvSpPr>
        <dsp:cNvPr id="0" name=""/>
        <dsp:cNvSpPr/>
      </dsp:nvSpPr>
      <dsp:spPr>
        <a:xfrm>
          <a:off x="1763" y="0"/>
          <a:ext cx="2075184" cy="381000"/>
        </a:xfrm>
        <a:prstGeom prst="homePlate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763" y="0"/>
        <a:ext cx="1979934" cy="381000"/>
      </dsp:txXfrm>
    </dsp:sp>
    <dsp:sp modelId="{F94FF617-1334-4829-866E-A92527325E81}">
      <dsp:nvSpPr>
        <dsp:cNvPr id="0" name=""/>
        <dsp:cNvSpPr/>
      </dsp:nvSpPr>
      <dsp:spPr>
        <a:xfrm>
          <a:off x="1661911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852411" y="0"/>
        <a:ext cx="1694184" cy="381000"/>
      </dsp:txXfrm>
    </dsp:sp>
    <dsp:sp modelId="{5481A719-DAF3-465D-84E5-BB5C93F254AA}">
      <dsp:nvSpPr>
        <dsp:cNvPr id="0" name=""/>
        <dsp:cNvSpPr/>
      </dsp:nvSpPr>
      <dsp:spPr>
        <a:xfrm>
          <a:off x="3322059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sp:txBody>
      <dsp:txXfrm>
        <a:off x="3512559" y="0"/>
        <a:ext cx="1694184" cy="381000"/>
      </dsp:txXfrm>
    </dsp:sp>
    <dsp:sp modelId="{B937D9CF-077A-46A5-9265-C921DF669AD3}">
      <dsp:nvSpPr>
        <dsp:cNvPr id="0" name=""/>
        <dsp:cNvSpPr/>
      </dsp:nvSpPr>
      <dsp:spPr>
        <a:xfrm>
          <a:off x="4982207" y="0"/>
          <a:ext cx="2075184" cy="381000"/>
        </a:xfrm>
        <a:prstGeom prst="chevron">
          <a:avLst/>
        </a:prstGeom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5172707" y="0"/>
        <a:ext cx="1694184" cy="381000"/>
      </dsp:txXfrm>
    </dsp:sp>
    <dsp:sp modelId="{AB41DEF2-C0E4-439B-9165-23E059DA9EFE}">
      <dsp:nvSpPr>
        <dsp:cNvPr id="0" name=""/>
        <dsp:cNvSpPr/>
      </dsp:nvSpPr>
      <dsp:spPr>
        <a:xfrm>
          <a:off x="6642355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Alte cercetări</a:t>
          </a:r>
          <a:endParaRPr lang="ru-RU" sz="1200" kern="1200" dirty="0"/>
        </a:p>
      </dsp:txBody>
      <dsp:txXfrm>
        <a:off x="6832855" y="0"/>
        <a:ext cx="1694184" cy="381000"/>
      </dsp:txXfrm>
    </dsp:sp>
    <dsp:sp modelId="{B700ED29-9A1E-47D6-9C15-2A1E21883ADE}">
      <dsp:nvSpPr>
        <dsp:cNvPr id="0" name=""/>
        <dsp:cNvSpPr/>
      </dsp:nvSpPr>
      <dsp:spPr>
        <a:xfrm>
          <a:off x="8302503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Concluzii</a:t>
          </a:r>
          <a:endParaRPr lang="ru-RU" sz="1200" kern="1200" dirty="0"/>
        </a:p>
      </dsp:txBody>
      <dsp:txXfrm>
        <a:off x="8493003" y="0"/>
        <a:ext cx="1694184" cy="381000"/>
      </dsp:txXfrm>
    </dsp:sp>
    <dsp:sp modelId="{A577AD7D-A744-41E6-B652-8184111DFFD6}">
      <dsp:nvSpPr>
        <dsp:cNvPr id="0" name=""/>
        <dsp:cNvSpPr/>
      </dsp:nvSpPr>
      <dsp:spPr>
        <a:xfrm>
          <a:off x="9962651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Întrebări și răspunsuri</a:t>
          </a:r>
          <a:endParaRPr lang="ru-RU" sz="1200" kern="1200" dirty="0"/>
        </a:p>
      </dsp:txBody>
      <dsp:txXfrm>
        <a:off x="10153151" y="0"/>
        <a:ext cx="1694184" cy="381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B5687-B882-4193-B9BF-AEDAAA16F1D1}">
      <dsp:nvSpPr>
        <dsp:cNvPr id="0" name=""/>
        <dsp:cNvSpPr/>
      </dsp:nvSpPr>
      <dsp:spPr>
        <a:xfrm>
          <a:off x="1763" y="0"/>
          <a:ext cx="2075184" cy="381000"/>
        </a:xfrm>
        <a:prstGeom prst="homePlate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ce avem nevoi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/>
          </a:r>
          <a:br>
            <a:rPr lang="en-US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 analiză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763" y="0"/>
        <a:ext cx="1979934" cy="381000"/>
      </dsp:txXfrm>
    </dsp:sp>
    <dsp:sp modelId="{F94FF617-1334-4829-866E-A92527325E81}">
      <dsp:nvSpPr>
        <dsp:cNvPr id="0" name=""/>
        <dsp:cNvSpPr/>
      </dsp:nvSpPr>
      <dsp:spPr>
        <a:xfrm>
          <a:off x="1661911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Metodologia 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1852411" y="0"/>
        <a:ext cx="1694184" cy="381000"/>
      </dsp:txXfrm>
    </dsp:sp>
    <dsp:sp modelId="{5481A719-DAF3-465D-84E5-BB5C93F254AA}">
      <dsp:nvSpPr>
        <dsp:cNvPr id="0" name=""/>
        <dsp:cNvSpPr/>
      </dsp:nvSpPr>
      <dsp:spPr>
        <a:xfrm>
          <a:off x="3322059" y="0"/>
          <a:ext cx="2075184" cy="381000"/>
        </a:xfrm>
        <a:prstGeom prst="chevron">
          <a:avLst/>
        </a:prstGeom>
        <a:solidFill>
          <a:prstClr val="white">
            <a:lumMod val="50000"/>
          </a:prst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Contextul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economic</a:t>
          </a:r>
          <a:r>
            <a:rPr lang="ro-RO" sz="1200" kern="1200" dirty="0"/>
            <a:t> </a:t>
          </a:r>
          <a:endParaRPr lang="ru-RU" sz="1200" kern="1200" dirty="0"/>
        </a:p>
      </dsp:txBody>
      <dsp:txXfrm>
        <a:off x="3512559" y="0"/>
        <a:ext cx="1694184" cy="381000"/>
      </dsp:txXfrm>
    </dsp:sp>
    <dsp:sp modelId="{B937D9CF-077A-46A5-9265-C921DF669AD3}">
      <dsp:nvSpPr>
        <dsp:cNvPr id="0" name=""/>
        <dsp:cNvSpPr/>
      </dsp:nvSpPr>
      <dsp:spPr>
        <a:xfrm>
          <a:off x="4982207" y="0"/>
          <a:ext cx="2075184" cy="381000"/>
        </a:xfrm>
        <a:prstGeom prst="chevron">
          <a:avLst/>
        </a:prstGeom>
        <a:solidFill>
          <a:srgbClr val="4F81BD"/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Datele </a:t>
          </a:r>
          <a:r>
            <a:rPr lang="ro-R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chestionării</a:t>
          </a:r>
          <a:endParaRPr lang="ru-RU" sz="12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5172707" y="0"/>
        <a:ext cx="1694184" cy="381000"/>
      </dsp:txXfrm>
    </dsp:sp>
    <dsp:sp modelId="{AB41DEF2-C0E4-439B-9165-23E059DA9EFE}">
      <dsp:nvSpPr>
        <dsp:cNvPr id="0" name=""/>
        <dsp:cNvSpPr/>
      </dsp:nvSpPr>
      <dsp:spPr>
        <a:xfrm>
          <a:off x="6642355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Alte cercetări</a:t>
          </a:r>
          <a:endParaRPr lang="ru-RU" sz="1200" kern="1200" dirty="0"/>
        </a:p>
      </dsp:txBody>
      <dsp:txXfrm>
        <a:off x="6832855" y="0"/>
        <a:ext cx="1694184" cy="381000"/>
      </dsp:txXfrm>
    </dsp:sp>
    <dsp:sp modelId="{B700ED29-9A1E-47D6-9C15-2A1E21883ADE}">
      <dsp:nvSpPr>
        <dsp:cNvPr id="0" name=""/>
        <dsp:cNvSpPr/>
      </dsp:nvSpPr>
      <dsp:spPr>
        <a:xfrm>
          <a:off x="8302503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Concluzii</a:t>
          </a:r>
          <a:endParaRPr lang="ru-RU" sz="1200" kern="1200" dirty="0"/>
        </a:p>
      </dsp:txBody>
      <dsp:txXfrm>
        <a:off x="8493003" y="0"/>
        <a:ext cx="1694184" cy="381000"/>
      </dsp:txXfrm>
    </dsp:sp>
    <dsp:sp modelId="{A577AD7D-A744-41E6-B652-8184111DFFD6}">
      <dsp:nvSpPr>
        <dsp:cNvPr id="0" name=""/>
        <dsp:cNvSpPr/>
      </dsp:nvSpPr>
      <dsp:spPr>
        <a:xfrm>
          <a:off x="9962651" y="0"/>
          <a:ext cx="2075184" cy="381000"/>
        </a:xfrm>
        <a:prstGeom prst="chevron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2004" rIns="0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/>
            <a:t>Întrebări și răspunsuri</a:t>
          </a:r>
          <a:endParaRPr lang="ru-RU" sz="1200" kern="1200" dirty="0"/>
        </a:p>
      </dsp:txBody>
      <dsp:txXfrm>
        <a:off x="10153151" y="0"/>
        <a:ext cx="1694184" cy="38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E8A39-71AA-4BA2-95DD-38E19C0A0D9C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C8384-2C7B-4BA7-8B60-D5EBF64C22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148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/>
              <a:t>Numărul de salariați din comerț cu ridicata și amănuntul</a:t>
            </a:r>
            <a:r>
              <a:rPr lang="en-US" dirty="0"/>
              <a:t> </a:t>
            </a:r>
            <a:r>
              <a:rPr lang="ro-MD" dirty="0"/>
              <a:t>– </a:t>
            </a:r>
            <a:r>
              <a:rPr lang="ru-RU" dirty="0"/>
              <a:t>101708 </a:t>
            </a:r>
            <a:r>
              <a:rPr lang="ro-RO" dirty="0"/>
              <a:t> persoane (</a:t>
            </a:r>
            <a:r>
              <a:rPr lang="ru-RU" dirty="0"/>
              <a:t>16.59 </a:t>
            </a:r>
            <a:r>
              <a:rPr lang="ro-RO" dirty="0"/>
              <a:t>%)</a:t>
            </a:r>
          </a:p>
          <a:p>
            <a:r>
              <a:rPr lang="ro-RO" dirty="0"/>
              <a:t>Volumul producției comerț cu ridicata și amănuntul</a:t>
            </a:r>
            <a:r>
              <a:rPr lang="en-US" dirty="0"/>
              <a:t> </a:t>
            </a:r>
            <a:r>
              <a:rPr lang="ro-RO" dirty="0"/>
              <a:t>– </a:t>
            </a:r>
            <a:r>
              <a:rPr lang="en-US" dirty="0"/>
              <a:t>14</a:t>
            </a:r>
            <a:r>
              <a:rPr lang="ro-RO" dirty="0"/>
              <a:t>,6</a:t>
            </a:r>
            <a:r>
              <a:rPr lang="en-US" dirty="0"/>
              <a:t>5</a:t>
            </a:r>
            <a:r>
              <a:rPr lang="ro-RO" dirty="0"/>
              <a:t>%</a:t>
            </a:r>
            <a:endParaRPr lang="ru-RU" dirty="0"/>
          </a:p>
          <a:p>
            <a:r>
              <a:rPr lang="ro-RO" dirty="0"/>
              <a:t>Volumul exporturilor producției -</a:t>
            </a:r>
            <a:r>
              <a:rPr lang="en-US" dirty="0"/>
              <a:t> 0</a:t>
            </a:r>
            <a:endParaRPr lang="ru-RU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76865-5CBE-4789-A416-9CDD91F7CA3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817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/>
              <a:t>Numărul de salariați din domeniul activități</a:t>
            </a:r>
            <a:r>
              <a:rPr lang="en-US" dirty="0" err="1"/>
              <a:t>i</a:t>
            </a:r>
            <a:r>
              <a:rPr lang="ro-RO" dirty="0"/>
              <a:t> de cazare și alimentare publică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it-IT" dirty="0"/>
              <a:t>Hoteluri si alte facilitati de cazare </a:t>
            </a:r>
            <a:r>
              <a:rPr lang="ro-MD" dirty="0"/>
              <a:t>– </a:t>
            </a:r>
            <a:r>
              <a:rPr lang="ru-RU" dirty="0"/>
              <a:t>1791</a:t>
            </a:r>
            <a:r>
              <a:rPr lang="ro-RO" dirty="0"/>
              <a:t> persoane (0</a:t>
            </a:r>
            <a:r>
              <a:rPr lang="en-US" dirty="0"/>
              <a:t>, 29</a:t>
            </a:r>
            <a:r>
              <a:rPr lang="ro-RO" dirty="0"/>
              <a:t>%)</a:t>
            </a:r>
            <a:r>
              <a:rPr lang="ru-RU" dirty="0"/>
              <a:t>  </a:t>
            </a:r>
            <a:endParaRPr lang="it-IT" dirty="0"/>
          </a:p>
          <a:p>
            <a:pPr lvl="2"/>
            <a:r>
              <a:rPr lang="it-IT" dirty="0"/>
              <a:t>Restaurante si alte activitati de servicii de alimentatie </a:t>
            </a:r>
            <a:r>
              <a:rPr lang="ro-MD" dirty="0"/>
              <a:t>– </a:t>
            </a:r>
            <a:r>
              <a:rPr lang="ru-RU" dirty="0"/>
              <a:t>11499</a:t>
            </a:r>
            <a:r>
              <a:rPr lang="en-US" dirty="0"/>
              <a:t> </a:t>
            </a:r>
            <a:r>
              <a:rPr lang="ro-RO" dirty="0"/>
              <a:t>persoane (</a:t>
            </a:r>
            <a:r>
              <a:rPr lang="en-US" dirty="0"/>
              <a:t>1.88</a:t>
            </a:r>
            <a:r>
              <a:rPr lang="ro-RO" dirty="0"/>
              <a:t>%)</a:t>
            </a:r>
            <a:r>
              <a:rPr lang="en-US" dirty="0"/>
              <a:t> </a:t>
            </a:r>
            <a:r>
              <a:rPr lang="ru-RU" dirty="0"/>
              <a:t> </a:t>
            </a:r>
            <a:endParaRPr lang="ro-RO" dirty="0"/>
          </a:p>
          <a:p>
            <a:r>
              <a:rPr lang="ro-MD" dirty="0"/>
              <a:t> </a:t>
            </a:r>
            <a:r>
              <a:rPr lang="ro-RO" dirty="0"/>
              <a:t>Volumul producției  activități de cazare și alimentare publică</a:t>
            </a:r>
            <a:r>
              <a:rPr lang="en-US" dirty="0"/>
              <a:t> </a:t>
            </a:r>
            <a:r>
              <a:rPr lang="ro-RO" dirty="0"/>
              <a:t>– </a:t>
            </a:r>
            <a:r>
              <a:rPr lang="en-US" dirty="0"/>
              <a:t>1</a:t>
            </a:r>
            <a:r>
              <a:rPr lang="ro-RO" dirty="0"/>
              <a:t>,</a:t>
            </a:r>
            <a:r>
              <a:rPr lang="en-US" dirty="0"/>
              <a:t>2</a:t>
            </a:r>
            <a:r>
              <a:rPr lang="ro-RO" dirty="0"/>
              <a:t>6%</a:t>
            </a:r>
            <a:endParaRPr lang="ru-RU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76865-5CBE-4789-A416-9CDD91F7CA3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974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7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17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68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67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35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067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43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218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76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60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50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7BC0D-DCB0-4914-AF2C-D4EB6726055F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DB0ED-FAA6-4B57-9E7B-EECC3790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99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sfpchr.com/2020/10/01/plan-de-cooperare-sectoriala-in-" TargetMode="External"/><Relationship Id="rId7" Type="http://schemas.openxmlformats.org/officeDocument/2006/relationships/hyperlink" Target="https://csfpchr.com/2019/05/20/raport-sectorial-2018-2/" TargetMode="External"/><Relationship Id="rId2" Type="http://schemas.openxmlformats.org/officeDocument/2006/relationships/hyperlink" Target="https://csfpchr.com/2020/11/18/prezentarea-cs-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fpchr.com/wp-content/uploads/2019/07/PROIECT_Ghid-de" TargetMode="External"/><Relationship Id="rId5" Type="http://schemas.openxmlformats.org/officeDocument/2006/relationships/hyperlink" Target="https://csfpchr.com/2019/10/17/analiza-ocupationala-in-domeniul-" TargetMode="External"/><Relationship Id="rId4" Type="http://schemas.openxmlformats.org/officeDocument/2006/relationships/hyperlink" Target="https://csfpchr.com/2020/07/21/situatia-economica-pe-timp-de-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tatistica.gov.md/public/files/publicatii_electronice/Anuar_Statistic/2018/3_A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chart" Target="../charts/chart4.xml"/><Relationship Id="rId7" Type="http://schemas.openxmlformats.org/officeDocument/2006/relationships/diagramColors" Target="../diagrams/colors7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65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Învățământul</a:t>
            </a:r>
            <a:r>
              <a:rPr lang="en-US" b="1" dirty="0"/>
              <a:t> dual </a:t>
            </a:r>
            <a:r>
              <a:rPr lang="en-US" b="1" dirty="0" err="1"/>
              <a:t>și</a:t>
            </a:r>
            <a:r>
              <a:rPr lang="en-US" b="1" dirty="0"/>
              <a:t> </a:t>
            </a:r>
            <a:r>
              <a:rPr lang="en-US" b="1" dirty="0" err="1"/>
              <a:t>formarea</a:t>
            </a:r>
            <a:r>
              <a:rPr lang="en-US" b="1" dirty="0"/>
              <a:t> </a:t>
            </a:r>
            <a:r>
              <a:rPr lang="en-US" b="1" dirty="0" err="1"/>
              <a:t>profesională</a:t>
            </a:r>
            <a:r>
              <a:rPr lang="en-US" b="1" dirty="0"/>
              <a:t> </a:t>
            </a:r>
            <a:r>
              <a:rPr lang="en-US" b="1" dirty="0" err="1"/>
              <a:t>continuă</a:t>
            </a:r>
            <a:r>
              <a:rPr lang="en-US" b="1" dirty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/>
              <a:t>sectoarele</a:t>
            </a:r>
            <a:r>
              <a:rPr lang="en-US" b="1" dirty="0"/>
              <a:t> </a:t>
            </a:r>
            <a:r>
              <a:rPr lang="en-US" b="1" dirty="0" err="1"/>
              <a:t>Comerț</a:t>
            </a:r>
            <a:r>
              <a:rPr lang="en-US" b="1" dirty="0"/>
              <a:t>-HORECA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84042"/>
              </p:ext>
            </p:extLst>
          </p:nvPr>
        </p:nvGraphicFramePr>
        <p:xfrm>
          <a:off x="401472" y="1965278"/>
          <a:ext cx="10515600" cy="4892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09230" y="2402006"/>
            <a:ext cx="1446661" cy="15558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10 luni</a:t>
            </a:r>
          </a:p>
          <a:p>
            <a:pPr algn="ctr"/>
            <a:r>
              <a:rPr lang="ro-RO" dirty="0" smtClean="0"/>
              <a:t>COVID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2552131"/>
            <a:ext cx="1754875" cy="1037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chemeClr val="tx1"/>
                </a:solidFill>
              </a:rPr>
              <a:t>IPT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8200" y="4164842"/>
            <a:ext cx="1754875" cy="10372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FPC</a:t>
            </a:r>
            <a:endParaRPr lang="ru-RU" dirty="0"/>
          </a:p>
        </p:txBody>
      </p:sp>
      <p:graphicFrame>
        <p:nvGraphicFramePr>
          <p:cNvPr id="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834120"/>
              </p:ext>
            </p:extLst>
          </p:nvPr>
        </p:nvGraphicFramePr>
        <p:xfrm>
          <a:off x="553872" y="2117678"/>
          <a:ext cx="10515600" cy="4892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470759213"/>
              </p:ext>
            </p:extLst>
          </p:nvPr>
        </p:nvGraphicFramePr>
        <p:xfrm>
          <a:off x="2825087" y="1992573"/>
          <a:ext cx="5936776" cy="414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609230" y="4164841"/>
            <a:ext cx="1446661" cy="14853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10 luni </a:t>
            </a:r>
          </a:p>
          <a:p>
            <a:pPr algn="ctr"/>
            <a:r>
              <a:rPr lang="ro-RO" dirty="0" smtClean="0"/>
              <a:t>COVID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82388" y="1473958"/>
            <a:ext cx="4107975" cy="10781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S</a:t>
            </a:r>
            <a:r>
              <a:rPr lang="ro-RO" dirty="0">
                <a:solidFill>
                  <a:schemeClr val="tx1"/>
                </a:solidFill>
              </a:rPr>
              <a:t>S</a:t>
            </a:r>
            <a:r>
              <a:rPr lang="ro-RO" dirty="0" smtClean="0">
                <a:solidFill>
                  <a:schemeClr val="tx1"/>
                </a:solidFill>
              </a:rPr>
              <a:t>ituația anterioară lunii martie 2019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5841242" y="1487606"/>
            <a:ext cx="4067033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chemeClr val="tx1"/>
                </a:solidFill>
              </a:rPr>
              <a:t>Noul normal?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593075" y="5656995"/>
            <a:ext cx="6469038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chemeClr val="tx1"/>
                </a:solidFill>
              </a:rPr>
              <a:t>Reziliența/Redresare?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134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1870"/>
            <a:ext cx="8596668" cy="1320800"/>
          </a:xfrm>
        </p:spPr>
        <p:txBody>
          <a:bodyPr>
            <a:noAutofit/>
          </a:bodyPr>
          <a:lstStyle/>
          <a:p>
            <a:r>
              <a:rPr lang="en-US" sz="3200" b="1" dirty="0" err="1"/>
              <a:t>Sunt</a:t>
            </a:r>
            <a:r>
              <a:rPr lang="en-US" sz="3200" b="1" dirty="0"/>
              <a:t> </a:t>
            </a:r>
            <a:r>
              <a:rPr lang="en-US" sz="3200" b="1" dirty="0" err="1"/>
              <a:t>cunoscute</a:t>
            </a:r>
            <a:r>
              <a:rPr lang="en-US" sz="3200" b="1" dirty="0"/>
              <a:t> </a:t>
            </a:r>
            <a:r>
              <a:rPr lang="en-US" sz="3200" b="1" dirty="0" err="1"/>
              <a:t>câteva</a:t>
            </a:r>
            <a:r>
              <a:rPr lang="en-US" sz="3200" b="1" dirty="0"/>
              <a:t> </a:t>
            </a:r>
            <a:r>
              <a:rPr lang="en-US" sz="3200" b="1" dirty="0" err="1"/>
              <a:t>modele</a:t>
            </a:r>
            <a:r>
              <a:rPr lang="en-US" sz="3200" b="1" dirty="0"/>
              <a:t> de </a:t>
            </a:r>
            <a:r>
              <a:rPr lang="en-US" sz="3200" b="1" dirty="0" err="1"/>
              <a:t>parteneriat</a:t>
            </a:r>
            <a:r>
              <a:rPr lang="en-US" sz="3200" b="1" dirty="0"/>
              <a:t> social </a:t>
            </a:r>
            <a:r>
              <a:rPr lang="en-US" sz="3200" b="1" dirty="0" err="1"/>
              <a:t>pentru</a:t>
            </a:r>
            <a:r>
              <a:rPr lang="en-US" sz="3200" b="1" dirty="0"/>
              <a:t> </a:t>
            </a:r>
            <a:r>
              <a:rPr lang="en-US" sz="3200" b="1" dirty="0" err="1"/>
              <a:t>formare</a:t>
            </a:r>
            <a:r>
              <a:rPr lang="en-US" sz="3200" b="1" dirty="0"/>
              <a:t> </a:t>
            </a:r>
            <a:r>
              <a:rPr lang="en-US" sz="3200" b="1" dirty="0" err="1"/>
              <a:t>profesională</a:t>
            </a:r>
            <a:r>
              <a:rPr lang="en-US" sz="3200" b="1" dirty="0"/>
              <a:t> </a:t>
            </a:r>
            <a:r>
              <a:rPr lang="en-US" sz="3200" b="1" dirty="0" err="1"/>
              <a:t>în</a:t>
            </a:r>
            <a:r>
              <a:rPr lang="en-US" sz="3200" b="1" dirty="0"/>
              <a:t> </a:t>
            </a:r>
            <a:r>
              <a:rPr lang="en-US" sz="3200" b="1" dirty="0" err="1"/>
              <a:t>Uniunea</a:t>
            </a:r>
            <a:r>
              <a:rPr lang="en-US" sz="3200" b="1" dirty="0"/>
              <a:t> </a:t>
            </a:r>
            <a:r>
              <a:rPr lang="en-US" sz="3200" b="1" dirty="0" err="1"/>
              <a:t>Europeană</a:t>
            </a:r>
            <a:r>
              <a:rPr lang="en-US" sz="3200" b="1" dirty="0"/>
              <a:t> </a:t>
            </a:r>
            <a:r>
              <a:rPr lang="en-US" sz="3200" b="1" dirty="0" err="1"/>
              <a:t>şi</a:t>
            </a:r>
            <a:r>
              <a:rPr lang="en-US" sz="3200" b="1" dirty="0"/>
              <a:t> </a:t>
            </a:r>
            <a:r>
              <a:rPr lang="en-US" sz="3200" b="1" dirty="0" err="1"/>
              <a:t>în</a:t>
            </a:r>
            <a:r>
              <a:rPr lang="en-US" sz="3200" b="1" dirty="0"/>
              <a:t> </a:t>
            </a:r>
            <a:r>
              <a:rPr lang="en-US" sz="3200" b="1" dirty="0" err="1"/>
              <a:t>statele</a:t>
            </a:r>
            <a:r>
              <a:rPr lang="en-US" sz="3200" b="1" dirty="0"/>
              <a:t> </a:t>
            </a:r>
            <a:r>
              <a:rPr lang="en-US" sz="3200" b="1" dirty="0" err="1"/>
              <a:t>membre</a:t>
            </a:r>
            <a:r>
              <a:rPr lang="en-US" sz="3200" b="1" dirty="0"/>
              <a:t>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880315"/>
            <a:ext cx="9278035" cy="416104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sz="2400" b="1" dirty="0" err="1"/>
              <a:t>Piaţă</a:t>
            </a:r>
            <a:r>
              <a:rPr lang="en-US" sz="2400" b="1" dirty="0"/>
              <a:t>/</a:t>
            </a:r>
            <a:r>
              <a:rPr lang="en-US" sz="2400" b="1" dirty="0" err="1"/>
              <a:t>educaţie</a:t>
            </a:r>
            <a:r>
              <a:rPr lang="en-US" dirty="0"/>
              <a:t>, </a:t>
            </a:r>
            <a:r>
              <a:rPr lang="en-US" dirty="0" err="1"/>
              <a:t>dezvoltat</a:t>
            </a:r>
            <a:r>
              <a:rPr lang="en-US" dirty="0"/>
              <a:t> de </a:t>
            </a:r>
            <a:r>
              <a:rPr lang="en-US" dirty="0" err="1"/>
              <a:t>Campinos-Dubernet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Grando</a:t>
            </a:r>
            <a:r>
              <a:rPr lang="en-US" dirty="0"/>
              <a:t> (1988), se face </a:t>
            </a:r>
            <a:r>
              <a:rPr lang="en-US" dirty="0" err="1"/>
              <a:t>distincţia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modelele</a:t>
            </a:r>
            <a:r>
              <a:rPr lang="en-US" dirty="0"/>
              <a:t> de </a:t>
            </a:r>
            <a:r>
              <a:rPr lang="en-US" dirty="0" err="1"/>
              <a:t>piaţă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modelele</a:t>
            </a:r>
            <a:r>
              <a:rPr lang="en-US" dirty="0"/>
              <a:t> </a:t>
            </a:r>
            <a:r>
              <a:rPr lang="en-US" dirty="0" err="1"/>
              <a:t>educaţionale</a:t>
            </a:r>
            <a:r>
              <a:rPr lang="en-US" dirty="0"/>
              <a:t> ale </a:t>
            </a:r>
            <a:r>
              <a:rPr lang="en-US" dirty="0" err="1"/>
              <a:t>sistemelor</a:t>
            </a:r>
            <a:r>
              <a:rPr lang="en-US" dirty="0"/>
              <a:t> </a:t>
            </a:r>
            <a:r>
              <a:rPr lang="en-US" dirty="0" err="1"/>
              <a:t>formării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 smtClean="0"/>
              <a:t>.</a:t>
            </a:r>
            <a:endParaRPr lang="ro-RO" dirty="0" smtClean="0"/>
          </a:p>
          <a:p>
            <a:r>
              <a:rPr lang="en-US" dirty="0" smtClean="0"/>
              <a:t> </a:t>
            </a:r>
            <a:r>
              <a:rPr lang="en-US" dirty="0" err="1"/>
              <a:t>Marea</a:t>
            </a:r>
            <a:r>
              <a:rPr lang="en-US" dirty="0"/>
              <a:t> Britanie </a:t>
            </a:r>
            <a:r>
              <a:rPr lang="en-US" dirty="0" err="1"/>
              <a:t>şi</a:t>
            </a:r>
            <a:r>
              <a:rPr lang="en-US" dirty="0"/>
              <a:t> Italia </a:t>
            </a:r>
            <a:r>
              <a:rPr lang="en-US" dirty="0" err="1"/>
              <a:t>sunt</a:t>
            </a:r>
            <a:r>
              <a:rPr lang="en-US" dirty="0"/>
              <a:t> considerate a fi </a:t>
            </a:r>
            <a:r>
              <a:rPr lang="en-US" dirty="0" err="1"/>
              <a:t>organizate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modelul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pieţei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în</a:t>
            </a:r>
            <a:r>
              <a:rPr lang="en-US" b="1" dirty="0">
                <a:solidFill>
                  <a:srgbClr val="FF0000"/>
                </a:solidFill>
              </a:rPr>
              <a:t> care </a:t>
            </a:r>
            <a:r>
              <a:rPr lang="en-US" b="1" dirty="0" err="1">
                <a:solidFill>
                  <a:srgbClr val="FF0000"/>
                </a:solidFill>
              </a:rPr>
              <a:t>întreprinderile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sunt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responsabile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pentru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formarea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profesională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motiv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pentru</a:t>
            </a:r>
            <a:r>
              <a:rPr lang="en-US" b="1" dirty="0">
                <a:solidFill>
                  <a:srgbClr val="FF0000"/>
                </a:solidFill>
              </a:rPr>
              <a:t> care </a:t>
            </a:r>
            <a:r>
              <a:rPr lang="en-US" b="1" dirty="0" err="1">
                <a:solidFill>
                  <a:srgbClr val="FF0000"/>
                </a:solidFill>
              </a:rPr>
              <a:t>formarea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angajaţilor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</a:t>
            </a:r>
            <a:r>
              <a:rPr lang="en-US" dirty="0" err="1"/>
              <a:t>puţin</a:t>
            </a:r>
            <a:r>
              <a:rPr lang="en-US" dirty="0"/>
              <a:t> de </a:t>
            </a:r>
            <a:r>
              <a:rPr lang="en-US" dirty="0" err="1"/>
              <a:t>furnizori</a:t>
            </a:r>
            <a:r>
              <a:rPr lang="en-US" dirty="0"/>
              <a:t> de </a:t>
            </a:r>
            <a:r>
              <a:rPr lang="en-US" dirty="0" err="1"/>
              <a:t>formare</a:t>
            </a:r>
            <a:r>
              <a:rPr lang="en-US" dirty="0"/>
              <a:t> </a:t>
            </a:r>
            <a:r>
              <a:rPr lang="en-US" dirty="0" err="1"/>
              <a:t>externi</a:t>
            </a:r>
            <a:r>
              <a:rPr lang="en-US" dirty="0"/>
              <a:t> </a:t>
            </a:r>
            <a:r>
              <a:rPr lang="en-US" dirty="0" err="1"/>
              <a:t>întreprinderii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nevoile</a:t>
            </a:r>
            <a:r>
              <a:rPr lang="en-US" dirty="0"/>
              <a:t> de </a:t>
            </a:r>
            <a:r>
              <a:rPr lang="en-US" dirty="0" err="1"/>
              <a:t>formare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bazate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nevoile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termen</a:t>
            </a:r>
            <a:r>
              <a:rPr lang="en-US" dirty="0"/>
              <a:t> </a:t>
            </a:r>
            <a:r>
              <a:rPr lang="en-US" dirty="0" err="1"/>
              <a:t>scurt</a:t>
            </a:r>
            <a:r>
              <a:rPr lang="en-US" dirty="0"/>
              <a:t> ale </a:t>
            </a:r>
            <a:r>
              <a:rPr lang="en-US" dirty="0" err="1"/>
              <a:t>patronatului</a:t>
            </a:r>
            <a:r>
              <a:rPr lang="en-US" dirty="0" smtClean="0"/>
              <a:t>.</a:t>
            </a:r>
            <a:endParaRPr lang="ro-RO" dirty="0" smtClean="0"/>
          </a:p>
          <a:p>
            <a:r>
              <a:rPr lang="en-US" dirty="0" smtClean="0"/>
              <a:t>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pieţei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asociat</a:t>
            </a:r>
            <a:r>
              <a:rPr lang="en-US" dirty="0"/>
              <a:t> cu </a:t>
            </a:r>
            <a:r>
              <a:rPr lang="en-US" dirty="0" err="1"/>
              <a:t>lipsa</a:t>
            </a:r>
            <a:r>
              <a:rPr lang="en-US" dirty="0"/>
              <a:t> </a:t>
            </a:r>
            <a:r>
              <a:rPr lang="en-US" dirty="0" err="1"/>
              <a:t>periodică</a:t>
            </a:r>
            <a:r>
              <a:rPr lang="en-US" dirty="0"/>
              <a:t> a </a:t>
            </a:r>
            <a:r>
              <a:rPr lang="en-US" dirty="0" err="1"/>
              <a:t>calificărilor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competenţelor</a:t>
            </a:r>
            <a:r>
              <a:rPr lang="en-US" dirty="0"/>
              <a:t>, cu </a:t>
            </a:r>
            <a:r>
              <a:rPr lang="en-US" dirty="0" err="1"/>
              <a:t>lipsa</a:t>
            </a:r>
            <a:r>
              <a:rPr lang="en-US" dirty="0"/>
              <a:t> </a:t>
            </a:r>
            <a:r>
              <a:rPr lang="en-US" dirty="0" err="1"/>
              <a:t>cronică</a:t>
            </a:r>
            <a:r>
              <a:rPr lang="en-US" dirty="0"/>
              <a:t> a </a:t>
            </a:r>
            <a:r>
              <a:rPr lang="en-US" dirty="0" err="1"/>
              <a:t>investiţiilor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formare</a:t>
            </a:r>
            <a:r>
              <a:rPr lang="en-US" dirty="0"/>
              <a:t> </a:t>
            </a:r>
            <a:r>
              <a:rPr lang="en-US" dirty="0" err="1"/>
              <a:t>profesională</a:t>
            </a:r>
            <a:r>
              <a:rPr lang="en-US" dirty="0"/>
              <a:t>. </a:t>
            </a:r>
            <a:endParaRPr lang="ro-RO" dirty="0" smtClean="0"/>
          </a:p>
          <a:p>
            <a:r>
              <a:rPr lang="en-US" dirty="0" err="1" smtClean="0"/>
              <a:t>Franţa</a:t>
            </a:r>
            <a:r>
              <a:rPr lang="en-US" dirty="0" smtClean="0"/>
              <a:t> </a:t>
            </a:r>
            <a:r>
              <a:rPr lang="en-US" dirty="0" err="1"/>
              <a:t>şi</a:t>
            </a:r>
            <a:r>
              <a:rPr lang="en-US" dirty="0"/>
              <a:t> Germania </a:t>
            </a:r>
            <a:r>
              <a:rPr lang="en-US" dirty="0" err="1"/>
              <a:t>sunt</a:t>
            </a:r>
            <a:r>
              <a:rPr lang="en-US" dirty="0"/>
              <a:t> considerate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funcţionează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modelului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educaţional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sensul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formarea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profesională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angajaţilor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este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realizată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furnizori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formare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externi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întreprinderi</a:t>
            </a:r>
            <a:r>
              <a:rPr lang="en-US" dirty="0" err="1"/>
              <a:t>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573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6519"/>
            <a:ext cx="8596668" cy="5564844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sz="2400" b="1" dirty="0" err="1"/>
              <a:t>Loc</a:t>
            </a:r>
            <a:r>
              <a:rPr lang="en-US" sz="2400" b="1" dirty="0"/>
              <a:t> de </a:t>
            </a:r>
            <a:r>
              <a:rPr lang="en-US" sz="2400" b="1" dirty="0" err="1"/>
              <a:t>muncă</a:t>
            </a:r>
            <a:r>
              <a:rPr lang="en-US" sz="2400" b="1" dirty="0"/>
              <a:t>/</a:t>
            </a:r>
            <a:r>
              <a:rPr lang="en-US" sz="2400" b="1" dirty="0" err="1"/>
              <a:t>şcoală</a:t>
            </a:r>
            <a:r>
              <a:rPr lang="en-US" dirty="0"/>
              <a:t>, </a:t>
            </a:r>
            <a:r>
              <a:rPr lang="en-US" dirty="0" err="1"/>
              <a:t>dezvoltat</a:t>
            </a:r>
            <a:r>
              <a:rPr lang="en-US" dirty="0"/>
              <a:t> de Lynch (1994), </a:t>
            </a:r>
            <a:r>
              <a:rPr lang="en-US" dirty="0" err="1"/>
              <a:t>distinge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sistemele</a:t>
            </a:r>
            <a:r>
              <a:rPr lang="en-US" dirty="0"/>
              <a:t> de </a:t>
            </a:r>
            <a:r>
              <a:rPr lang="en-US" dirty="0" err="1"/>
              <a:t>formare</a:t>
            </a:r>
            <a:r>
              <a:rPr lang="en-US" dirty="0"/>
              <a:t> </a:t>
            </a:r>
            <a:r>
              <a:rPr lang="en-US" dirty="0" err="1"/>
              <a:t>profesională</a:t>
            </a:r>
            <a:r>
              <a:rPr lang="en-US" dirty="0"/>
              <a:t> </a:t>
            </a:r>
            <a:r>
              <a:rPr lang="en-US" dirty="0" err="1"/>
              <a:t>bazate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locul</a:t>
            </a:r>
            <a:r>
              <a:rPr lang="en-US" dirty="0"/>
              <a:t> de </a:t>
            </a:r>
            <a:r>
              <a:rPr lang="en-US" dirty="0" err="1"/>
              <a:t>muncă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care se </a:t>
            </a:r>
            <a:r>
              <a:rPr lang="en-US" dirty="0" err="1"/>
              <a:t>bazează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şcoală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coordonate</a:t>
            </a:r>
            <a:r>
              <a:rPr lang="en-US" dirty="0"/>
              <a:t> de </a:t>
            </a:r>
            <a:r>
              <a:rPr lang="en-US" dirty="0" err="1"/>
              <a:t>guvern</a:t>
            </a:r>
            <a:r>
              <a:rPr lang="en-US" dirty="0" smtClean="0"/>
              <a:t>.</a:t>
            </a:r>
            <a:endParaRPr lang="ro-RO" dirty="0" smtClean="0"/>
          </a:p>
          <a:p>
            <a:r>
              <a:rPr lang="en-US" dirty="0" smtClean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sistemele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formarea</a:t>
            </a:r>
            <a:r>
              <a:rPr lang="en-US" dirty="0"/>
              <a:t> </a:t>
            </a:r>
            <a:r>
              <a:rPr lang="en-US" dirty="0" err="1"/>
              <a:t>profesională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corelată</a:t>
            </a:r>
            <a:r>
              <a:rPr lang="en-US" b="1" dirty="0">
                <a:solidFill>
                  <a:srgbClr val="FF0000"/>
                </a:solidFill>
              </a:rPr>
              <a:t> cu </a:t>
            </a:r>
            <a:r>
              <a:rPr lang="en-US" b="1" dirty="0" err="1">
                <a:solidFill>
                  <a:srgbClr val="FF0000"/>
                </a:solidFill>
              </a:rPr>
              <a:t>locul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muncă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cele</a:t>
            </a:r>
            <a:r>
              <a:rPr lang="en-US" b="1" dirty="0">
                <a:solidFill>
                  <a:srgbClr val="FF0000"/>
                </a:solidFill>
              </a:rPr>
              <a:t> din Germania </a:t>
            </a:r>
            <a:r>
              <a:rPr lang="en-US" b="1" dirty="0" err="1">
                <a:solidFill>
                  <a:srgbClr val="FF0000"/>
                </a:solidFill>
              </a:rPr>
              <a:t>şi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Danemarca</a:t>
            </a:r>
            <a:r>
              <a:rPr lang="en-US" b="1" dirty="0">
                <a:solidFill>
                  <a:srgbClr val="FF0000"/>
                </a:solidFill>
              </a:rPr>
              <a:t> au la </a:t>
            </a:r>
            <a:r>
              <a:rPr lang="en-US" b="1" dirty="0" err="1">
                <a:solidFill>
                  <a:srgbClr val="FF0000"/>
                </a:solidFill>
              </a:rPr>
              <a:t>bază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ucenicia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dirty="0" err="1"/>
              <a:t>realizată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smtClean="0"/>
              <a:t>dual,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întreprinderile</a:t>
            </a:r>
            <a:r>
              <a:rPr lang="en-US" dirty="0"/>
              <a:t>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aduc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contribuţia</a:t>
            </a:r>
            <a:r>
              <a:rPr lang="en-US" dirty="0"/>
              <a:t> </a:t>
            </a:r>
            <a:r>
              <a:rPr lang="en-US" dirty="0" err="1" smtClean="0"/>
              <a:t>financiară</a:t>
            </a:r>
            <a:r>
              <a:rPr lang="ro-RO" dirty="0" smtClean="0"/>
              <a:t>,</a:t>
            </a:r>
            <a:endParaRPr lang="ru-RU" dirty="0"/>
          </a:p>
          <a:p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/>
              <a:t>comună</a:t>
            </a:r>
            <a:r>
              <a:rPr lang="en-US" dirty="0"/>
              <a:t> a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furnizori</a:t>
            </a:r>
            <a:r>
              <a:rPr lang="en-US" dirty="0"/>
              <a:t> a </a:t>
            </a:r>
            <a:r>
              <a:rPr lang="en-US" dirty="0" err="1"/>
              <a:t>formării</a:t>
            </a:r>
            <a:r>
              <a:rPr lang="en-US" dirty="0"/>
              <a:t> de </a:t>
            </a:r>
            <a:r>
              <a:rPr lang="ro-RO" i="1" dirty="0" smtClean="0"/>
              <a:t>competențe </a:t>
            </a:r>
            <a:r>
              <a:rPr lang="en-US" i="1" dirty="0" err="1" smtClean="0"/>
              <a:t>transferabile</a:t>
            </a:r>
            <a:r>
              <a:rPr lang="en-US" i="1" dirty="0"/>
              <a:t>. </a:t>
            </a:r>
            <a:endParaRPr lang="ro-RO" i="1" dirty="0" smtClean="0"/>
          </a:p>
          <a:p>
            <a:r>
              <a:rPr lang="en-US" dirty="0" err="1" smtClean="0"/>
              <a:t>Norvegia</a:t>
            </a:r>
            <a:r>
              <a:rPr lang="en-US" dirty="0" smtClean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considerată</a:t>
            </a:r>
            <a:r>
              <a:rPr lang="en-US" dirty="0"/>
              <a:t> a </a:t>
            </a:r>
            <a:r>
              <a:rPr lang="en-US" dirty="0" err="1"/>
              <a:t>avea</a:t>
            </a:r>
            <a:r>
              <a:rPr lang="en-US" dirty="0"/>
              <a:t> un </a:t>
            </a:r>
            <a:r>
              <a:rPr lang="en-US" b="1" dirty="0">
                <a:solidFill>
                  <a:srgbClr val="FF0000"/>
                </a:solidFill>
              </a:rPr>
              <a:t>model </a:t>
            </a:r>
            <a:r>
              <a:rPr lang="en-US" b="1" dirty="0" err="1">
                <a:solidFill>
                  <a:srgbClr val="FF0000"/>
                </a:solidFill>
              </a:rPr>
              <a:t>bazat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şcoală</a:t>
            </a:r>
            <a:r>
              <a:rPr lang="en-US" dirty="0"/>
              <a:t>. </a:t>
            </a:r>
            <a:endParaRPr lang="ro-RO" dirty="0" smtClean="0"/>
          </a:p>
          <a:p>
            <a:r>
              <a:rPr lang="en-US" dirty="0" err="1" smtClean="0"/>
              <a:t>Adnett</a:t>
            </a:r>
            <a:r>
              <a:rPr lang="en-US" dirty="0" smtClean="0"/>
              <a:t> </a:t>
            </a:r>
            <a:r>
              <a:rPr lang="en-US" dirty="0"/>
              <a:t>(1996) </a:t>
            </a:r>
            <a:r>
              <a:rPr lang="en-US" dirty="0" err="1"/>
              <a:t>subliniază</a:t>
            </a:r>
            <a:r>
              <a:rPr lang="en-US" dirty="0"/>
              <a:t> </a:t>
            </a:r>
            <a:r>
              <a:rPr lang="en-US" dirty="0" err="1"/>
              <a:t>diferenţele</a:t>
            </a:r>
            <a:r>
              <a:rPr lang="en-US" dirty="0"/>
              <a:t> </a:t>
            </a:r>
            <a:r>
              <a:rPr lang="en-US" dirty="0" err="1"/>
              <a:t>majore</a:t>
            </a:r>
            <a:r>
              <a:rPr lang="en-US" dirty="0"/>
              <a:t> care se </a:t>
            </a:r>
            <a:r>
              <a:rPr lang="en-US" dirty="0" err="1"/>
              <a:t>înregistrează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educaţional</a:t>
            </a:r>
            <a:r>
              <a:rPr lang="en-US" dirty="0"/>
              <a:t> al </a:t>
            </a:r>
            <a:r>
              <a:rPr lang="ro-RO" dirty="0" smtClean="0"/>
              <a:t>resurselor umane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ţărilor</a:t>
            </a:r>
            <a:r>
              <a:rPr lang="en-US" dirty="0"/>
              <a:t> din </a:t>
            </a:r>
            <a:r>
              <a:rPr lang="en-US" dirty="0" err="1"/>
              <a:t>nordul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din </a:t>
            </a:r>
            <a:r>
              <a:rPr lang="en-US" dirty="0" err="1"/>
              <a:t>sudul</a:t>
            </a:r>
            <a:r>
              <a:rPr lang="en-US" dirty="0"/>
              <a:t> </a:t>
            </a:r>
            <a:r>
              <a:rPr lang="en-US" dirty="0" err="1"/>
              <a:t>Uniunii</a:t>
            </a:r>
            <a:r>
              <a:rPr lang="en-US" dirty="0"/>
              <a:t> </a:t>
            </a:r>
            <a:r>
              <a:rPr lang="en-US" dirty="0" err="1"/>
              <a:t>Europene</a:t>
            </a:r>
            <a:r>
              <a:rPr lang="en-US" dirty="0"/>
              <a:t>. </a:t>
            </a:r>
            <a:r>
              <a:rPr lang="en-US" dirty="0" err="1"/>
              <a:t>Ţările</a:t>
            </a:r>
            <a:r>
              <a:rPr lang="en-US" dirty="0"/>
              <a:t> din </a:t>
            </a:r>
            <a:r>
              <a:rPr lang="en-US" dirty="0" err="1"/>
              <a:t>nord</a:t>
            </a:r>
            <a:r>
              <a:rPr lang="en-US" dirty="0"/>
              <a:t> au un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ridicat</a:t>
            </a:r>
            <a:r>
              <a:rPr lang="en-US" dirty="0"/>
              <a:t> </a:t>
            </a:r>
            <a:r>
              <a:rPr lang="en-US" dirty="0" err="1"/>
              <a:t>universitar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terţiar</a:t>
            </a:r>
            <a:r>
              <a:rPr lang="en-US" dirty="0"/>
              <a:t> ne-</a:t>
            </a:r>
            <a:r>
              <a:rPr lang="en-US" dirty="0" err="1"/>
              <a:t>universitar</a:t>
            </a:r>
            <a:r>
              <a:rPr lang="en-US" dirty="0"/>
              <a:t>. </a:t>
            </a:r>
            <a:r>
              <a:rPr lang="en-US" dirty="0" err="1"/>
              <a:t>Investiţia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educaţie</a:t>
            </a:r>
            <a:r>
              <a:rPr lang="en-US" dirty="0"/>
              <a:t>, ca </a:t>
            </a:r>
            <a:r>
              <a:rPr lang="en-US" dirty="0" err="1"/>
              <a:t>procent</a:t>
            </a:r>
            <a:r>
              <a:rPr lang="en-US" dirty="0"/>
              <a:t> din PIB,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ţările</a:t>
            </a:r>
            <a:r>
              <a:rPr lang="en-US" dirty="0"/>
              <a:t> din </a:t>
            </a:r>
            <a:r>
              <a:rPr lang="en-US" dirty="0" err="1"/>
              <a:t>nord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mic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Germania,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ucenicia</a:t>
            </a:r>
            <a:r>
              <a:rPr lang="en-US" dirty="0"/>
              <a:t> </a:t>
            </a:r>
            <a:r>
              <a:rPr lang="en-US" dirty="0" err="1"/>
              <a:t>realizată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dual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dominantă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oferta</a:t>
            </a:r>
            <a:r>
              <a:rPr lang="en-US" dirty="0"/>
              <a:t> </a:t>
            </a:r>
            <a:r>
              <a:rPr lang="en-US" dirty="0" err="1"/>
              <a:t>formării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întreprinderile</a:t>
            </a:r>
            <a:r>
              <a:rPr lang="en-US" dirty="0"/>
              <a:t>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aduc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contribuţia</a:t>
            </a:r>
            <a:r>
              <a:rPr lang="en-US" dirty="0"/>
              <a:t> </a:t>
            </a:r>
            <a:r>
              <a:rPr lang="en-US" dirty="0" err="1"/>
              <a:t>financiară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6661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>
                <a:solidFill>
                  <a:schemeClr val="accent6">
                    <a:lumMod val="75000"/>
                  </a:schemeClr>
                </a:solidFill>
              </a:rPr>
              <a:t>Ucenicia în romanul sicial Mara de Ioan Slavici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99981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Naţl</a:t>
            </a:r>
            <a:r>
              <a:rPr lang="en-US" dirty="0"/>
              <a:t> era </a:t>
            </a:r>
            <a:r>
              <a:rPr lang="en-US" dirty="0" err="1"/>
              <a:t>trecut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breaslă</a:t>
            </a:r>
            <a:r>
              <a:rPr lang="en-US" dirty="0"/>
              <a:t> </a:t>
            </a:r>
            <a:r>
              <a:rPr lang="en-US" dirty="0" err="1"/>
              <a:t>numai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rândul</a:t>
            </a:r>
            <a:r>
              <a:rPr lang="en-US" dirty="0"/>
              <a:t> </a:t>
            </a:r>
            <a:r>
              <a:rPr lang="en-US" dirty="0" err="1"/>
              <a:t>calfelor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fi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scape de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grijă</a:t>
            </a:r>
            <a:r>
              <a:rPr lang="en-US" dirty="0"/>
              <a:t> </a:t>
            </a:r>
            <a:r>
              <a:rPr lang="en-US" dirty="0" err="1"/>
              <a:t>lăsându-şi</a:t>
            </a:r>
            <a:r>
              <a:rPr lang="en-US" dirty="0"/>
              <a:t> </a:t>
            </a:r>
            <a:r>
              <a:rPr lang="en-US" dirty="0" err="1"/>
              <a:t>feciorul</a:t>
            </a:r>
            <a:r>
              <a:rPr lang="en-US" dirty="0"/>
              <a:t> patron la </a:t>
            </a:r>
            <a:r>
              <a:rPr lang="en-US" dirty="0" err="1"/>
              <a:t>măcelărie</a:t>
            </a:r>
            <a:r>
              <a:rPr lang="en-US" dirty="0"/>
              <a:t>. </a:t>
            </a:r>
            <a:r>
              <a:rPr lang="en-US" dirty="0" err="1"/>
              <a:t>Asta</a:t>
            </a:r>
            <a:r>
              <a:rPr lang="en-US" dirty="0"/>
              <a:t>  nu  era  </a:t>
            </a:r>
            <a:r>
              <a:rPr lang="en-US" dirty="0" err="1"/>
              <a:t>însă</a:t>
            </a:r>
            <a:r>
              <a:rPr lang="en-US" dirty="0"/>
              <a:t>  </a:t>
            </a:r>
            <a:r>
              <a:rPr lang="en-US" dirty="0" err="1"/>
              <a:t>deocamdată</a:t>
            </a:r>
            <a:r>
              <a:rPr lang="en-US" dirty="0"/>
              <a:t>  cu  </a:t>
            </a:r>
            <a:r>
              <a:rPr lang="en-US" dirty="0" err="1"/>
              <a:t>putinţă</a:t>
            </a:r>
            <a:r>
              <a:rPr lang="en-US" dirty="0"/>
              <a:t>.  </a:t>
            </a:r>
            <a:r>
              <a:rPr lang="en-US" dirty="0" err="1"/>
              <a:t>Deoarece</a:t>
            </a:r>
            <a:r>
              <a:rPr lang="en-US" dirty="0"/>
              <a:t>  la  </a:t>
            </a:r>
            <a:r>
              <a:rPr lang="en-US" dirty="0" err="1"/>
              <a:t>Lipova</a:t>
            </a:r>
            <a:r>
              <a:rPr lang="en-US" dirty="0"/>
              <a:t>  </a:t>
            </a:r>
            <a:r>
              <a:rPr lang="en-US" dirty="0" err="1"/>
              <a:t>erau</a:t>
            </a:r>
            <a:r>
              <a:rPr lang="en-US" dirty="0"/>
              <a:t>  </a:t>
            </a:r>
            <a:r>
              <a:rPr lang="en-US" dirty="0" err="1"/>
              <a:t>numai</a:t>
            </a:r>
            <a:r>
              <a:rPr lang="en-US" dirty="0"/>
              <a:t>  </a:t>
            </a:r>
            <a:r>
              <a:rPr lang="en-US" dirty="0" err="1"/>
              <a:t>doi</a:t>
            </a:r>
            <a:r>
              <a:rPr lang="en-US" dirty="0"/>
              <a:t>  </a:t>
            </a:r>
            <a:r>
              <a:rPr lang="en-US" dirty="0" err="1"/>
              <a:t>măcelari</a:t>
            </a:r>
            <a:r>
              <a:rPr lang="en-US" dirty="0"/>
              <a:t>,  </a:t>
            </a:r>
            <a:r>
              <a:rPr lang="en-US" dirty="0" err="1"/>
              <a:t>ei</a:t>
            </a:r>
            <a:r>
              <a:rPr lang="en-US" dirty="0"/>
              <a:t>  au  </a:t>
            </a:r>
            <a:r>
              <a:rPr lang="en-US" dirty="0" err="1"/>
              <a:t>intrat</a:t>
            </a:r>
            <a:r>
              <a:rPr lang="en-US" dirty="0"/>
              <a:t>  </a:t>
            </a:r>
            <a:r>
              <a:rPr lang="en-US" dirty="0" err="1"/>
              <a:t>în</a:t>
            </a:r>
            <a:r>
              <a:rPr lang="en-US" dirty="0"/>
              <a:t>  </a:t>
            </a:r>
            <a:r>
              <a:rPr lang="en-US" dirty="0" err="1"/>
              <a:t>breasla</a:t>
            </a:r>
            <a:r>
              <a:rPr lang="en-US" dirty="0"/>
              <a:t> </a:t>
            </a:r>
            <a:r>
              <a:rPr lang="en-US" dirty="0" err="1"/>
              <a:t>cojocarilor</a:t>
            </a:r>
            <a:r>
              <a:rPr lang="en-US" dirty="0"/>
              <a:t>, care </a:t>
            </a:r>
            <a:r>
              <a:rPr lang="en-US" dirty="0" err="1"/>
              <a:t>tăiau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primăvara</a:t>
            </a:r>
            <a:r>
              <a:rPr lang="en-US" dirty="0"/>
              <a:t> </a:t>
            </a:r>
            <a:r>
              <a:rPr lang="en-US" dirty="0" err="1"/>
              <a:t>miei</a:t>
            </a:r>
            <a:r>
              <a:rPr lang="en-US" dirty="0"/>
              <a:t>, </a:t>
            </a:r>
            <a:r>
              <a:rPr lang="en-US" dirty="0" err="1"/>
              <a:t>toamna</a:t>
            </a:r>
            <a:r>
              <a:rPr lang="en-US" dirty="0"/>
              <a:t> </a:t>
            </a:r>
            <a:r>
              <a:rPr lang="en-US" dirty="0" err="1"/>
              <a:t>berbeci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iarna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ici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colo</a:t>
            </a:r>
            <a:r>
              <a:rPr lang="en-US" dirty="0"/>
              <a:t>, </a:t>
            </a:r>
            <a:r>
              <a:rPr lang="en-US" dirty="0" err="1"/>
              <a:t>câte</a:t>
            </a:r>
            <a:r>
              <a:rPr lang="en-US" dirty="0"/>
              <a:t> un </a:t>
            </a:r>
            <a:r>
              <a:rPr lang="en-US" dirty="0" err="1"/>
              <a:t>porc</a:t>
            </a:r>
            <a:r>
              <a:rPr lang="en-US" dirty="0"/>
              <a:t>.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rânduiala</a:t>
            </a:r>
            <a:r>
              <a:rPr lang="en-US" dirty="0"/>
              <a:t> </a:t>
            </a:r>
            <a:r>
              <a:rPr lang="en-US" dirty="0" err="1"/>
              <a:t>breslei</a:t>
            </a:r>
            <a:r>
              <a:rPr lang="en-US" dirty="0"/>
              <a:t> nu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intre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rândul</a:t>
            </a:r>
            <a:r>
              <a:rPr lang="en-US" dirty="0"/>
              <a:t> </a:t>
            </a:r>
            <a:r>
              <a:rPr lang="en-US" dirty="0" err="1"/>
              <a:t>patronilor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acela</a:t>
            </a:r>
            <a:r>
              <a:rPr lang="en-US" dirty="0"/>
              <a:t> care </a:t>
            </a:r>
            <a:r>
              <a:rPr lang="en-US" dirty="0" err="1"/>
              <a:t>şi</a:t>
            </a:r>
            <a:r>
              <a:rPr lang="en-US" dirty="0"/>
              <a:t>-a </a:t>
            </a:r>
            <a:r>
              <a:rPr lang="en-US" dirty="0" err="1"/>
              <a:t>făcut</a:t>
            </a:r>
            <a:r>
              <a:rPr lang="en-US" dirty="0"/>
              <a:t> </a:t>
            </a:r>
            <a:r>
              <a:rPr lang="en-US" dirty="0" err="1"/>
              <a:t>anii</a:t>
            </a:r>
            <a:r>
              <a:rPr lang="en-US" dirty="0"/>
              <a:t> de </a:t>
            </a:r>
            <a:r>
              <a:rPr lang="en-US" dirty="0" err="1"/>
              <a:t>ucenicie</a:t>
            </a:r>
            <a:r>
              <a:rPr lang="en-US" dirty="0"/>
              <a:t>, a </a:t>
            </a:r>
            <a:r>
              <a:rPr lang="en-US" dirty="0" err="1"/>
              <a:t>lucrat</a:t>
            </a:r>
            <a:r>
              <a:rPr lang="en-US" dirty="0"/>
              <a:t> un an la </a:t>
            </a:r>
            <a:r>
              <a:rPr lang="en-US" dirty="0" err="1"/>
              <a:t>patronul</a:t>
            </a:r>
            <a:r>
              <a:rPr lang="en-US" dirty="0"/>
              <a:t> care l-a </a:t>
            </a:r>
            <a:r>
              <a:rPr lang="en-US" dirty="0" err="1"/>
              <a:t>scos</a:t>
            </a:r>
            <a:r>
              <a:rPr lang="en-US" dirty="0"/>
              <a:t> </a:t>
            </a:r>
            <a:r>
              <a:rPr lang="en-US" dirty="0" err="1"/>
              <a:t>calfă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făcut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de </a:t>
            </a:r>
            <a:r>
              <a:rPr lang="en-US" dirty="0" err="1"/>
              <a:t>călătorie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 </a:t>
            </a:r>
            <a:r>
              <a:rPr lang="en-US" dirty="0" err="1"/>
              <a:t>Naţl</a:t>
            </a:r>
            <a:r>
              <a:rPr lang="en-US" dirty="0"/>
              <a:t> </a:t>
            </a:r>
            <a:r>
              <a:rPr lang="en-US" dirty="0" err="1"/>
              <a:t>făcuse</a:t>
            </a:r>
            <a:r>
              <a:rPr lang="en-US" dirty="0"/>
              <a:t> </a:t>
            </a:r>
            <a:r>
              <a:rPr lang="en-US" dirty="0" err="1"/>
              <a:t>anii</a:t>
            </a:r>
            <a:r>
              <a:rPr lang="en-US" dirty="0"/>
              <a:t> de </a:t>
            </a:r>
            <a:r>
              <a:rPr lang="en-US" dirty="0" err="1"/>
              <a:t>ucenicie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era de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calfă</a:t>
            </a:r>
            <a:r>
              <a:rPr lang="en-US" dirty="0"/>
              <a:t>; </a:t>
            </a:r>
            <a:r>
              <a:rPr lang="en-US" dirty="0" err="1"/>
              <a:t>îi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lipseau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cei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de </a:t>
            </a:r>
            <a:r>
              <a:rPr lang="en-US" dirty="0" err="1"/>
              <a:t>călătorie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174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2800" b="1" dirty="0" smtClean="0">
                <a:solidFill>
                  <a:schemeClr val="accent6">
                    <a:lumMod val="50000"/>
                  </a:schemeClr>
                </a:solidFill>
              </a:rPr>
              <a:t>Psihologia industriașului român.</a:t>
            </a:r>
            <a:br>
              <a:rPr lang="ro-RO" sz="28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o-RO" sz="2800" b="1" dirty="0" smtClean="0">
                <a:solidFill>
                  <a:schemeClr val="accent6">
                    <a:lumMod val="50000"/>
                  </a:schemeClr>
                </a:solidFill>
              </a:rPr>
              <a:t>În Psihologia poporului român, Constantin Rîdulescu-Motru. 1936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 smtClean="0"/>
              <a:t>Indemnul spre cariere industriale </a:t>
            </a:r>
          </a:p>
          <a:p>
            <a:r>
              <a:rPr lang="ro-RO" dirty="0" smtClean="0"/>
              <a:t>Peste 10-20 de ani vom avea tineri formati pentru cariere industriale</a:t>
            </a:r>
          </a:p>
          <a:p>
            <a:r>
              <a:rPr lang="ro-RO" dirty="0" smtClean="0"/>
              <a:t>Sufletul nostru național se va îmbogăți atunci cu un caracter nou: acela pe care-l va aduce tipul industriașului româm.</a:t>
            </a:r>
          </a:p>
          <a:p>
            <a:r>
              <a:rPr lang="ro-RO" dirty="0" smtClean="0"/>
              <a:t>Care sunt  tendințele și ideile caracteristice ale tipului sufletesc al industriasului: Nervozitatea înfățișării lui izbeste de șa prima vedere, se agită, cere informații, ete de o extremă curiozitate, iubeste tot ce este nou, urățte rutina...Privirea lui este cercetătoare, atenția se menșinne încordată...</a:t>
            </a:r>
          </a:p>
          <a:p>
            <a:r>
              <a:rPr lang="ro-RO" dirty="0" smtClean="0"/>
              <a:t>Tipul industriațului se aseamănă cu tipul omului de știință și tipul artistului...</a:t>
            </a:r>
          </a:p>
          <a:p>
            <a:r>
              <a:rPr lang="ro-RO" dirty="0" smtClean="0"/>
              <a:t>Tipul omului care vrea să se impună și să captiveze...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71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125" y="245661"/>
            <a:ext cx="11818961" cy="682388"/>
          </a:xfrm>
        </p:spPr>
        <p:txBody>
          <a:bodyPr>
            <a:noAutofit/>
          </a:bodyPr>
          <a:lstStyle/>
          <a:p>
            <a:pPr algn="just"/>
            <a:r>
              <a:rPr lang="ro-RO" sz="3200" b="1" dirty="0" smtClean="0">
                <a:solidFill>
                  <a:srgbClr val="FF0000"/>
                </a:solidFill>
              </a:rPr>
              <a:t>Studii care oferă date și analize cu referire la resursele umane din sector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214650"/>
            <a:ext cx="12192001" cy="5295331"/>
          </a:xfrm>
        </p:spPr>
        <p:txBody>
          <a:bodyPr>
            <a:normAutofit fontScale="85000" lnSpcReduction="20000"/>
          </a:bodyPr>
          <a:lstStyle/>
          <a:p>
            <a:r>
              <a:rPr lang="ro-RO" dirty="0"/>
              <a:t>D</a:t>
            </a:r>
            <a:r>
              <a:rPr lang="ro-RO" dirty="0" smtClean="0"/>
              <a:t>iagnosticul forţei de muncă și perspectivele evoluției ocupațiilor angajaților în sectorul comerț interior (alimentație publică), 2020</a:t>
            </a:r>
          </a:p>
          <a:p>
            <a:pPr marL="0" indent="0">
              <a:buNone/>
            </a:pPr>
            <a:r>
              <a:rPr lang="ro-RO" dirty="0" smtClean="0">
                <a:hlinkClick r:id="rId2"/>
              </a:rPr>
              <a:t>https</a:t>
            </a:r>
            <a:r>
              <a:rPr lang="ro-RO" dirty="0">
                <a:hlinkClick r:id="rId2"/>
              </a:rPr>
              <a:t>://</a:t>
            </a:r>
            <a:r>
              <a:rPr lang="ro-RO" dirty="0" smtClean="0">
                <a:hlinkClick r:id="rId2"/>
              </a:rPr>
              <a:t>csfpchr.com/2020/11/18/prezentarea-cs-in</a:t>
            </a:r>
            <a:endParaRPr lang="ro-RO" dirty="0" smtClean="0"/>
          </a:p>
          <a:p>
            <a:r>
              <a:rPr lang="ro-RO" dirty="0"/>
              <a:t>Plan de cooperare sectorială în materie de </a:t>
            </a:r>
            <a:r>
              <a:rPr lang="ro-RO" dirty="0" smtClean="0"/>
              <a:t>competențe, 2020</a:t>
            </a:r>
          </a:p>
          <a:p>
            <a:pPr marL="0" indent="0">
              <a:buNone/>
            </a:pPr>
            <a:r>
              <a:rPr lang="ro-RO" dirty="0">
                <a:hlinkClick r:id="rId3"/>
              </a:rPr>
              <a:t>https://</a:t>
            </a:r>
            <a:r>
              <a:rPr lang="ro-RO" dirty="0" smtClean="0">
                <a:hlinkClick r:id="rId3"/>
              </a:rPr>
              <a:t>csfpchr.com/2020/10/01/plan-de-cooperare-sectoriala-in-</a:t>
            </a:r>
            <a:endParaRPr lang="ro-RO" dirty="0" smtClean="0"/>
          </a:p>
          <a:p>
            <a:r>
              <a:rPr lang="ro-RO" dirty="0"/>
              <a:t>Situația economică pe timp de COVID19 din perspectiva Comitetelor Sectoriale, </a:t>
            </a:r>
            <a:r>
              <a:rPr lang="ro-RO" dirty="0" smtClean="0"/>
              <a:t>2020</a:t>
            </a:r>
          </a:p>
          <a:p>
            <a:pPr marL="0" indent="0">
              <a:buNone/>
            </a:pPr>
            <a:r>
              <a:rPr lang="ro-RO" dirty="0" smtClean="0">
                <a:hlinkClick r:id="rId4"/>
              </a:rPr>
              <a:t>https</a:t>
            </a:r>
            <a:r>
              <a:rPr lang="ro-RO" dirty="0">
                <a:hlinkClick r:id="rId4"/>
              </a:rPr>
              <a:t>://</a:t>
            </a:r>
            <a:r>
              <a:rPr lang="ro-RO" dirty="0" smtClean="0">
                <a:hlinkClick r:id="rId4"/>
              </a:rPr>
              <a:t>csfpchr.com/2020/07/21/situatia-economica-pe-timp-de-</a:t>
            </a:r>
            <a:endParaRPr lang="ro-RO" dirty="0" smtClean="0"/>
          </a:p>
          <a:p>
            <a:pPr fontAlgn="base"/>
            <a:r>
              <a:rPr lang="ro-RO" dirty="0"/>
              <a:t>A</a:t>
            </a:r>
            <a:r>
              <a:rPr lang="ro-RO" dirty="0" smtClean="0"/>
              <a:t>naliză ocupaţională în domeniul comerţului cu amănuntul şi cu ridicata din Republica Moldova, 2019</a:t>
            </a:r>
          </a:p>
          <a:p>
            <a:pPr marL="0" indent="0" fontAlgn="base">
              <a:buNone/>
            </a:pPr>
            <a:r>
              <a:rPr lang="ro-RO" dirty="0" smtClean="0">
                <a:hlinkClick r:id="rId5"/>
              </a:rPr>
              <a:t>https://csfpchr.com/2019/10/17/analiza-ocupationala-in-domeniul-</a:t>
            </a:r>
            <a:endParaRPr lang="ro-RO" dirty="0" smtClean="0"/>
          </a:p>
          <a:p>
            <a:pPr fontAlgn="base"/>
            <a:r>
              <a:rPr lang="ro-RO" dirty="0"/>
              <a:t>F</a:t>
            </a:r>
            <a:r>
              <a:rPr lang="ro-RO" dirty="0" smtClean="0"/>
              <a:t>ormarea profesională continuă în comerţ, hoteluri şi restaurante – </a:t>
            </a:r>
            <a:r>
              <a:rPr lang="ro-RO" dirty="0"/>
              <a:t>ghid metodologic, 2019 </a:t>
            </a:r>
            <a:endParaRPr lang="ro-RO" dirty="0" smtClean="0"/>
          </a:p>
          <a:p>
            <a:pPr marL="0" indent="0" fontAlgn="base">
              <a:buNone/>
            </a:pPr>
            <a:r>
              <a:rPr lang="ro-RO" dirty="0" smtClean="0">
                <a:hlinkClick r:id="rId6"/>
              </a:rPr>
              <a:t>https</a:t>
            </a:r>
            <a:r>
              <a:rPr lang="ro-RO" dirty="0">
                <a:hlinkClick r:id="rId6"/>
              </a:rPr>
              <a:t>://</a:t>
            </a:r>
            <a:r>
              <a:rPr lang="ro-RO" dirty="0" smtClean="0">
                <a:hlinkClick r:id="rId6"/>
              </a:rPr>
              <a:t>csfpchr.com/wp-content/uploads/2019/07/PROIECT_Ghid-de</a:t>
            </a:r>
            <a:endParaRPr lang="ro-RO" dirty="0" smtClean="0"/>
          </a:p>
          <a:p>
            <a:pPr fontAlgn="base"/>
            <a:r>
              <a:rPr lang="ro-RO" dirty="0"/>
              <a:t>RAPORT SECTORIAL 2018</a:t>
            </a:r>
          </a:p>
          <a:p>
            <a:pPr marL="0" indent="0" fontAlgn="base">
              <a:buNone/>
            </a:pPr>
            <a:r>
              <a:rPr lang="ro-RO" dirty="0">
                <a:hlinkClick r:id="rId7"/>
              </a:rPr>
              <a:t>https://csfpchr.com/2019/05/20/raport-sectorial-2018-2</a:t>
            </a:r>
            <a:r>
              <a:rPr lang="ro-RO" dirty="0" smtClean="0">
                <a:hlinkClick r:id="rId7"/>
              </a:rPr>
              <a:t>/</a:t>
            </a:r>
            <a:endParaRPr lang="ro-RO" dirty="0" smtClean="0"/>
          </a:p>
          <a:p>
            <a:pPr fontAlgn="base"/>
            <a:endParaRPr lang="ro-RO" dirty="0"/>
          </a:p>
          <a:p>
            <a:pPr fontAlgn="base"/>
            <a:endParaRPr lang="ro-RO" dirty="0" smtClean="0"/>
          </a:p>
          <a:p>
            <a:pPr fontAlgn="base"/>
            <a:endParaRPr lang="ro-RO" dirty="0" smtClean="0"/>
          </a:p>
          <a:p>
            <a:pPr fontAlgn="base"/>
            <a:endParaRPr lang="ro-RO" u="sng" dirty="0"/>
          </a:p>
          <a:p>
            <a:pPr marL="0" indent="0">
              <a:buNone/>
            </a:pPr>
            <a:endParaRPr lang="ro-RO" u="sng" dirty="0" smtClean="0"/>
          </a:p>
          <a:p>
            <a:pPr marL="0" indent="0">
              <a:buNone/>
            </a:pPr>
            <a:endParaRPr lang="ro-RO" dirty="0"/>
          </a:p>
          <a:p>
            <a:endParaRPr lang="ro-RO" dirty="0" smtClean="0"/>
          </a:p>
          <a:p>
            <a:endParaRPr lang="ro-RO" dirty="0" smtClean="0"/>
          </a:p>
          <a:p>
            <a:endParaRPr lang="ro-RO" dirty="0"/>
          </a:p>
          <a:p>
            <a:endParaRPr lang="ro-RO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39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586" y="105818"/>
            <a:ext cx="10515600" cy="494684"/>
          </a:xfrm>
        </p:spPr>
        <p:txBody>
          <a:bodyPr>
            <a:normAutofit fontScale="90000"/>
          </a:bodyPr>
          <a:lstStyle/>
          <a:p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>Resursele </a:t>
            </a:r>
            <a:r>
              <a:rPr lang="ro-RO" b="1" dirty="0"/>
              <a:t>umane în sector</a:t>
            </a:r>
            <a:r>
              <a:rPr lang="ro-RO" dirty="0"/>
              <a:t/>
            </a:r>
            <a:br>
              <a:rPr lang="ro-RO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59810"/>
            <a:ext cx="11982734" cy="5317153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o-RO" dirty="0" smtClean="0"/>
              <a:t>Oamenii </a:t>
            </a:r>
            <a:r>
              <a:rPr lang="ro-RO" dirty="0"/>
              <a:t>constituie principala resursă de dezvoltare a Sectorului Comerț, Hoteluri și Restaurante.  Angajații din sector se află zilnic în contact direct cu consumatorul, sau cu publicul, ce prezintă populația țării. Deservirea consumatorului este o misiune deloc ușoară în condițiile creșterii consumului, dar și a nivelului redus de trai al populației.</a:t>
            </a:r>
          </a:p>
          <a:p>
            <a:pPr fontAlgn="base"/>
            <a:r>
              <a:rPr lang="ro-RO" dirty="0"/>
              <a:t>În perioada anilor 2010 -2017, în sector au activat circa 200 mii de angajaţi din totalul de circa 1800 mii populație total ocupată pe forme de proprietate şi activităti economice.  (</a:t>
            </a:r>
            <a:r>
              <a:rPr lang="ro-RO" dirty="0">
                <a:hlinkClick r:id="rId2"/>
              </a:rPr>
              <a:t>http://statistica.gov.md/public/files/publicatii_electronice/Anuar_Statistic/2018/3_AS.pdf</a:t>
            </a:r>
            <a:r>
              <a:rPr lang="ro-RO" dirty="0"/>
              <a:t>). Potrivit situației de la sfârsitul anului 2017, cei mai mulți salariați din sector erau angajați  în alte forme de proprietate decât sectorul public.</a:t>
            </a:r>
          </a:p>
          <a:p>
            <a:pPr fontAlgn="base"/>
            <a:r>
              <a:rPr lang="ro-RO" dirty="0"/>
              <a:t>La începutul anului 2018,  în Comerțul cu ridicata și cu amănuntul erau 126 610 locuri de muncă, iar în Activităţi de cazare şi alimentaţie publică – 16 909 locuri de muncă, dintre care, la finele anului 2018, în Comerţul cu ridicata şi cu amănuntul erau 3184 locuri vacante, iar în Activităţi de cazare şi alimentatie publică – 487 locuri de muncă.</a:t>
            </a:r>
          </a:p>
          <a:p>
            <a:pPr fontAlgn="base"/>
            <a:r>
              <a:rPr lang="ro-RO" dirty="0"/>
              <a:t>În perioada anilor 2015-2017, doar circa 9 la sută dintre salariații din comerț și circa 6 la sută din salariații din domeniul hotelier și de alimentație publică au beneficiat de formare profesională continuă.</a:t>
            </a:r>
          </a:p>
          <a:p>
            <a:pPr fontAlgn="base"/>
            <a:r>
              <a:rPr lang="ro-RO" dirty="0"/>
              <a:t>Angajațații din sector consideră că, valoarea socială a muncii lor este subestimată, fapt care influențează negativ  motivația muncii în sector, angajabilitatea și menținerea în profesie.</a:t>
            </a:r>
          </a:p>
          <a:p>
            <a:pPr fontAlgn="base"/>
            <a:r>
              <a:rPr lang="ro-RO" dirty="0"/>
              <a:t>Totodată, în anul 2018, genurile de activitate comerț, activități de cazare și alimentare au înregistrat o pondere de 20,5% la formarea PIB și o majorare a valorii adăugate brute (VAB) cu 9,3%.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746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448800" cy="1143000"/>
          </a:xfrm>
        </p:spPr>
        <p:txBody>
          <a:bodyPr>
            <a:noAutofit/>
          </a:bodyPr>
          <a:lstStyle/>
          <a:p>
            <a:r>
              <a:rPr lang="ro-RO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Date generale din domeniul comerț cu ridicata și cu amănuntul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C47843E-57ED-42C4-B2DB-462859958E5F}"/>
              </a:ext>
            </a:extLst>
          </p:cNvPr>
          <p:cNvGrpSpPr/>
          <p:nvPr/>
        </p:nvGrpSpPr>
        <p:grpSpPr>
          <a:xfrm>
            <a:off x="1608987" y="1219200"/>
            <a:ext cx="8991207" cy="5032210"/>
            <a:chOff x="1608986" y="1219200"/>
            <a:chExt cx="8991207" cy="5032210"/>
          </a:xfrm>
        </p:grpSpPr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089D8B8A-D254-437E-9CD9-647C353D8823}"/>
                </a:ext>
              </a:extLst>
            </p:cNvPr>
            <p:cNvSpPr/>
            <p:nvPr/>
          </p:nvSpPr>
          <p:spPr>
            <a:xfrm>
              <a:off x="1608986" y="1219200"/>
              <a:ext cx="2701230" cy="1682142"/>
            </a:xfrm>
            <a:custGeom>
              <a:avLst/>
              <a:gdLst>
                <a:gd name="connsiteX0" fmla="*/ 0 w 2701230"/>
                <a:gd name="connsiteY0" fmla="*/ 0 h 1682142"/>
                <a:gd name="connsiteX1" fmla="*/ 2701230 w 2701230"/>
                <a:gd name="connsiteY1" fmla="*/ 0 h 1682142"/>
                <a:gd name="connsiteX2" fmla="*/ 2701230 w 2701230"/>
                <a:gd name="connsiteY2" fmla="*/ 1682142 h 1682142"/>
                <a:gd name="connsiteX3" fmla="*/ 0 w 2701230"/>
                <a:gd name="connsiteY3" fmla="*/ 1682142 h 1682142"/>
                <a:gd name="connsiteX4" fmla="*/ 0 w 2701230"/>
                <a:gd name="connsiteY4" fmla="*/ 0 h 168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1682142">
                  <a:moveTo>
                    <a:pt x="0" y="0"/>
                  </a:moveTo>
                  <a:lnTo>
                    <a:pt x="2701230" y="0"/>
                  </a:lnTo>
                  <a:lnTo>
                    <a:pt x="2701230" y="1682142"/>
                  </a:lnTo>
                  <a:lnTo>
                    <a:pt x="0" y="16821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o-RO" sz="2800" b="1" kern="1200" dirty="0"/>
                <a:t>Numărul de salariați</a:t>
              </a:r>
              <a:r>
                <a:rPr lang="en-US" sz="2800" b="1" kern="1200" dirty="0"/>
                <a:t> </a:t>
              </a:r>
              <a:endParaRPr lang="ru-RU" sz="2800" b="1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="" xmlns:a16="http://schemas.microsoft.com/office/drawing/2014/main" id="{3A1F671D-8E53-4B24-85F9-16AE584FF7B6}"/>
                </a:ext>
              </a:extLst>
            </p:cNvPr>
            <p:cNvSpPr/>
            <p:nvPr/>
          </p:nvSpPr>
          <p:spPr>
            <a:xfrm>
              <a:off x="1608986" y="3200399"/>
              <a:ext cx="2701230" cy="3048001"/>
            </a:xfrm>
            <a:custGeom>
              <a:avLst/>
              <a:gdLst>
                <a:gd name="connsiteX0" fmla="*/ 0 w 2701230"/>
                <a:gd name="connsiteY0" fmla="*/ 0 h 3771344"/>
                <a:gd name="connsiteX1" fmla="*/ 2701230 w 2701230"/>
                <a:gd name="connsiteY1" fmla="*/ 0 h 3771344"/>
                <a:gd name="connsiteX2" fmla="*/ 2701230 w 2701230"/>
                <a:gd name="connsiteY2" fmla="*/ 3771344 h 3771344"/>
                <a:gd name="connsiteX3" fmla="*/ 0 w 2701230"/>
                <a:gd name="connsiteY3" fmla="*/ 3771344 h 3771344"/>
                <a:gd name="connsiteX4" fmla="*/ 0 w 2701230"/>
                <a:gd name="connsiteY4" fmla="*/ 0 h 3771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3771344">
                  <a:moveTo>
                    <a:pt x="0" y="0"/>
                  </a:moveTo>
                  <a:lnTo>
                    <a:pt x="2701230" y="0"/>
                  </a:lnTo>
                  <a:lnTo>
                    <a:pt x="2701230" y="3771344"/>
                  </a:lnTo>
                  <a:lnTo>
                    <a:pt x="0" y="37713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686" tIns="154686" rIns="206248" bIns="232029" numCol="1" spcCol="1270" anchor="t" anchorCtr="0">
              <a:noAutofit/>
            </a:bodyPr>
            <a:lstStyle/>
            <a:p>
              <a:pPr marL="285750" lvl="1" indent="-28575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2800" i="1" kern="1200" dirty="0">
                  <a:solidFill>
                    <a:schemeClr val="tx2">
                      <a:lumMod val="75000"/>
                    </a:schemeClr>
                  </a:solidFill>
                </a:rPr>
                <a:t>101708 </a:t>
              </a:r>
              <a:r>
                <a:rPr lang="ro-RO" sz="2800" i="1" kern="1200" dirty="0">
                  <a:solidFill>
                    <a:schemeClr val="tx2">
                      <a:lumMod val="75000"/>
                    </a:schemeClr>
                  </a:solidFill>
                </a:rPr>
                <a:t> persoane (</a:t>
              </a:r>
              <a:r>
                <a:rPr lang="ru-RU" sz="2800" i="1" kern="1200" dirty="0">
                  <a:solidFill>
                    <a:schemeClr val="tx2">
                      <a:lumMod val="75000"/>
                    </a:schemeClr>
                  </a:solidFill>
                </a:rPr>
                <a:t>16.59 </a:t>
              </a:r>
              <a:r>
                <a:rPr lang="ro-RO" sz="2800" i="1" kern="1200" dirty="0">
                  <a:solidFill>
                    <a:schemeClr val="tx2">
                      <a:lumMod val="75000"/>
                    </a:schemeClr>
                  </a:solidFill>
                </a:rPr>
                <a:t>%) activează comerț cu ridicata și amănuntul</a:t>
              </a:r>
              <a:r>
                <a:rPr lang="en-US" sz="2800" i="1" kern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endParaRPr lang="ru-RU" sz="2800" i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900F84B6-056B-4946-B015-83A272821BC6}"/>
                </a:ext>
              </a:extLst>
            </p:cNvPr>
            <p:cNvSpPr/>
            <p:nvPr/>
          </p:nvSpPr>
          <p:spPr>
            <a:xfrm>
              <a:off x="4753974" y="1219200"/>
              <a:ext cx="2701230" cy="1682142"/>
            </a:xfrm>
            <a:custGeom>
              <a:avLst/>
              <a:gdLst>
                <a:gd name="connsiteX0" fmla="*/ 0 w 2701230"/>
                <a:gd name="connsiteY0" fmla="*/ 0 h 1682142"/>
                <a:gd name="connsiteX1" fmla="*/ 2701230 w 2701230"/>
                <a:gd name="connsiteY1" fmla="*/ 0 h 1682142"/>
                <a:gd name="connsiteX2" fmla="*/ 2701230 w 2701230"/>
                <a:gd name="connsiteY2" fmla="*/ 1682142 h 1682142"/>
                <a:gd name="connsiteX3" fmla="*/ 0 w 2701230"/>
                <a:gd name="connsiteY3" fmla="*/ 1682142 h 1682142"/>
                <a:gd name="connsiteX4" fmla="*/ 0 w 2701230"/>
                <a:gd name="connsiteY4" fmla="*/ 0 h 168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1682142">
                  <a:moveTo>
                    <a:pt x="0" y="0"/>
                  </a:moveTo>
                  <a:lnTo>
                    <a:pt x="2701230" y="0"/>
                  </a:lnTo>
                  <a:lnTo>
                    <a:pt x="2701230" y="1682142"/>
                  </a:lnTo>
                  <a:lnTo>
                    <a:pt x="0" y="16821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o-RO" sz="2800" b="1" kern="1200" dirty="0"/>
                <a:t>Volumul producției</a:t>
              </a:r>
              <a:endParaRPr lang="ru-RU" sz="2800" b="1" kern="120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93E43F0E-9E16-4DB0-A808-1F81EB093D07}"/>
                </a:ext>
              </a:extLst>
            </p:cNvPr>
            <p:cNvSpPr/>
            <p:nvPr/>
          </p:nvSpPr>
          <p:spPr>
            <a:xfrm>
              <a:off x="4753974" y="3200399"/>
              <a:ext cx="2701230" cy="3048001"/>
            </a:xfrm>
            <a:custGeom>
              <a:avLst/>
              <a:gdLst>
                <a:gd name="connsiteX0" fmla="*/ 0 w 2972379"/>
                <a:gd name="connsiteY0" fmla="*/ 0 h 3771344"/>
                <a:gd name="connsiteX1" fmla="*/ 2972379 w 2972379"/>
                <a:gd name="connsiteY1" fmla="*/ 0 h 3771344"/>
                <a:gd name="connsiteX2" fmla="*/ 2972379 w 2972379"/>
                <a:gd name="connsiteY2" fmla="*/ 3771344 h 3771344"/>
                <a:gd name="connsiteX3" fmla="*/ 0 w 2972379"/>
                <a:gd name="connsiteY3" fmla="*/ 3771344 h 3771344"/>
                <a:gd name="connsiteX4" fmla="*/ 0 w 2972379"/>
                <a:gd name="connsiteY4" fmla="*/ 0 h 3771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2379" h="3771344">
                  <a:moveTo>
                    <a:pt x="0" y="0"/>
                  </a:moveTo>
                  <a:lnTo>
                    <a:pt x="2972379" y="0"/>
                  </a:lnTo>
                  <a:lnTo>
                    <a:pt x="2972379" y="3771344"/>
                  </a:lnTo>
                  <a:lnTo>
                    <a:pt x="0" y="37713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686" tIns="154686" rIns="206248" bIns="232029" numCol="1" spcCol="1270" anchor="t" anchorCtr="0">
              <a:noAutofit/>
            </a:bodyPr>
            <a:lstStyle/>
            <a:p>
              <a:pPr marL="285750" lvl="1" indent="-28575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800" i="1" kern="1200" dirty="0">
                  <a:solidFill>
                    <a:schemeClr val="tx2">
                      <a:lumMod val="75000"/>
                    </a:schemeClr>
                  </a:solidFill>
                </a:rPr>
                <a:t>14</a:t>
              </a:r>
              <a:r>
                <a:rPr lang="ro-RO" sz="2800" i="1" kern="1200" dirty="0">
                  <a:solidFill>
                    <a:schemeClr val="tx2">
                      <a:lumMod val="75000"/>
                    </a:schemeClr>
                  </a:solidFill>
                </a:rPr>
                <a:t>,6</a:t>
              </a:r>
              <a:r>
                <a:rPr lang="en-US" sz="2800" i="1" kern="1200" dirty="0">
                  <a:solidFill>
                    <a:schemeClr val="tx2">
                      <a:lumMod val="75000"/>
                    </a:schemeClr>
                  </a:solidFill>
                </a:rPr>
                <a:t>5</a:t>
              </a:r>
              <a:r>
                <a:rPr lang="ro-RO" sz="2800" i="1" kern="1200" dirty="0">
                  <a:solidFill>
                    <a:schemeClr val="tx2">
                      <a:lumMod val="75000"/>
                    </a:schemeClr>
                  </a:solidFill>
                </a:rPr>
                <a:t>% din volumul total al producției</a:t>
              </a:r>
              <a:endParaRPr lang="ru-RU" sz="2800" i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0CF2980B-8FFA-42E6-9D2D-2FE098FE4145}"/>
                </a:ext>
              </a:extLst>
            </p:cNvPr>
            <p:cNvSpPr/>
            <p:nvPr/>
          </p:nvSpPr>
          <p:spPr>
            <a:xfrm>
              <a:off x="7898963" y="1219200"/>
              <a:ext cx="2701230" cy="1682142"/>
            </a:xfrm>
            <a:custGeom>
              <a:avLst/>
              <a:gdLst>
                <a:gd name="connsiteX0" fmla="*/ 0 w 2701230"/>
                <a:gd name="connsiteY0" fmla="*/ 0 h 1682142"/>
                <a:gd name="connsiteX1" fmla="*/ 2701230 w 2701230"/>
                <a:gd name="connsiteY1" fmla="*/ 0 h 1682142"/>
                <a:gd name="connsiteX2" fmla="*/ 2701230 w 2701230"/>
                <a:gd name="connsiteY2" fmla="*/ 1682142 h 1682142"/>
                <a:gd name="connsiteX3" fmla="*/ 0 w 2701230"/>
                <a:gd name="connsiteY3" fmla="*/ 1682142 h 1682142"/>
                <a:gd name="connsiteX4" fmla="*/ 0 w 2701230"/>
                <a:gd name="connsiteY4" fmla="*/ 0 h 168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1682142">
                  <a:moveTo>
                    <a:pt x="0" y="0"/>
                  </a:moveTo>
                  <a:lnTo>
                    <a:pt x="2701230" y="0"/>
                  </a:lnTo>
                  <a:lnTo>
                    <a:pt x="2701230" y="1682142"/>
                  </a:lnTo>
                  <a:lnTo>
                    <a:pt x="0" y="16821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o-RO" sz="2800" b="1" kern="1200" dirty="0"/>
                <a:t>Volumul exporturilor</a:t>
              </a:r>
              <a:endParaRPr lang="ru-RU" sz="2800" b="1" kern="120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51668E15-D4D4-4EC9-8E0B-74E2CA43E2D3}"/>
                </a:ext>
              </a:extLst>
            </p:cNvPr>
            <p:cNvSpPr/>
            <p:nvPr/>
          </p:nvSpPr>
          <p:spPr>
            <a:xfrm>
              <a:off x="7898962" y="3227487"/>
              <a:ext cx="2701231" cy="3023923"/>
            </a:xfrm>
            <a:custGeom>
              <a:avLst/>
              <a:gdLst>
                <a:gd name="connsiteX0" fmla="*/ 0 w 2701230"/>
                <a:gd name="connsiteY0" fmla="*/ 0 h 3741552"/>
                <a:gd name="connsiteX1" fmla="*/ 2701230 w 2701230"/>
                <a:gd name="connsiteY1" fmla="*/ 0 h 3741552"/>
                <a:gd name="connsiteX2" fmla="*/ 2701230 w 2701230"/>
                <a:gd name="connsiteY2" fmla="*/ 3741552 h 3741552"/>
                <a:gd name="connsiteX3" fmla="*/ 0 w 2701230"/>
                <a:gd name="connsiteY3" fmla="*/ 3741552 h 3741552"/>
                <a:gd name="connsiteX4" fmla="*/ 0 w 2701230"/>
                <a:gd name="connsiteY4" fmla="*/ 0 h 3741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3741552">
                  <a:moveTo>
                    <a:pt x="0" y="0"/>
                  </a:moveTo>
                  <a:lnTo>
                    <a:pt x="2701230" y="0"/>
                  </a:lnTo>
                  <a:lnTo>
                    <a:pt x="2701230" y="3741552"/>
                  </a:lnTo>
                  <a:lnTo>
                    <a:pt x="0" y="3741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686" tIns="154686" rIns="206248" bIns="232029" numCol="1" spcCol="1270" anchor="t" anchorCtr="0">
              <a:noAutofit/>
            </a:bodyPr>
            <a:lstStyle/>
            <a:p>
              <a:pPr marL="285750" lvl="1" indent="-28575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2800" i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36866" name="AutoShape 2" descr="Agro Products – Regal World Trade Limited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868" name="AutoShape 4" descr="Agro Products – Regal World Trade Limited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="" xmlns:a16="http://schemas.microsoft.com/office/drawing/2014/main" id="{64F1B2DD-542E-4FB1-96A3-C74C9E5F85D0}"/>
              </a:ext>
            </a:extLst>
          </p:cNvPr>
          <p:cNvGraphicFramePr/>
          <p:nvPr>
            <p:extLst/>
          </p:nvPr>
        </p:nvGraphicFramePr>
        <p:xfrm>
          <a:off x="76200" y="6477000"/>
          <a:ext cx="12039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177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448800" cy="1143000"/>
          </a:xfrm>
        </p:spPr>
        <p:txBody>
          <a:bodyPr>
            <a:noAutofit/>
          </a:bodyPr>
          <a:lstStyle/>
          <a:p>
            <a:r>
              <a:rPr lang="ro-RO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Date generale din domeniul activități de cazare și alimentație publică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2BA8CAD5-DA03-48FC-B9A9-84E2CF8E7F05}"/>
              </a:ext>
            </a:extLst>
          </p:cNvPr>
          <p:cNvGrpSpPr/>
          <p:nvPr/>
        </p:nvGrpSpPr>
        <p:grpSpPr>
          <a:xfrm>
            <a:off x="1608987" y="1219200"/>
            <a:ext cx="8991207" cy="4953000"/>
            <a:chOff x="1608986" y="1219200"/>
            <a:chExt cx="8991207" cy="4953000"/>
          </a:xfrm>
        </p:grpSpPr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2D1FB6D9-BDAB-40E8-AE6D-97B9AD1539EB}"/>
                </a:ext>
              </a:extLst>
            </p:cNvPr>
            <p:cNvSpPr/>
            <p:nvPr/>
          </p:nvSpPr>
          <p:spPr>
            <a:xfrm>
              <a:off x="1608986" y="1219200"/>
              <a:ext cx="2701230" cy="1678533"/>
            </a:xfrm>
            <a:custGeom>
              <a:avLst/>
              <a:gdLst>
                <a:gd name="connsiteX0" fmla="*/ 0 w 2701230"/>
                <a:gd name="connsiteY0" fmla="*/ 0 h 1678533"/>
                <a:gd name="connsiteX1" fmla="*/ 2701230 w 2701230"/>
                <a:gd name="connsiteY1" fmla="*/ 0 h 1678533"/>
                <a:gd name="connsiteX2" fmla="*/ 2701230 w 2701230"/>
                <a:gd name="connsiteY2" fmla="*/ 1678533 h 1678533"/>
                <a:gd name="connsiteX3" fmla="*/ 0 w 2701230"/>
                <a:gd name="connsiteY3" fmla="*/ 1678533 h 1678533"/>
                <a:gd name="connsiteX4" fmla="*/ 0 w 2701230"/>
                <a:gd name="connsiteY4" fmla="*/ 0 h 1678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1678533">
                  <a:moveTo>
                    <a:pt x="0" y="0"/>
                  </a:moveTo>
                  <a:lnTo>
                    <a:pt x="2701230" y="0"/>
                  </a:lnTo>
                  <a:lnTo>
                    <a:pt x="2701230" y="1678533"/>
                  </a:lnTo>
                  <a:lnTo>
                    <a:pt x="0" y="16785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o-RO" sz="2800" b="1" kern="1200" dirty="0"/>
                <a:t>Numărul de salariați</a:t>
              </a:r>
              <a:r>
                <a:rPr lang="en-US" sz="2800" b="1" kern="1200" dirty="0"/>
                <a:t> </a:t>
              </a:r>
              <a:endParaRPr lang="ru-RU" sz="2800" b="1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="" xmlns:a16="http://schemas.microsoft.com/office/drawing/2014/main" id="{C7AD245F-9E98-4B08-B46F-F38A903701C4}"/>
                </a:ext>
              </a:extLst>
            </p:cNvPr>
            <p:cNvSpPr/>
            <p:nvPr/>
          </p:nvSpPr>
          <p:spPr>
            <a:xfrm>
              <a:off x="1608986" y="3112582"/>
              <a:ext cx="2701230" cy="3059618"/>
            </a:xfrm>
            <a:custGeom>
              <a:avLst/>
              <a:gdLst>
                <a:gd name="connsiteX0" fmla="*/ 0 w 2701230"/>
                <a:gd name="connsiteY0" fmla="*/ 0 h 3355000"/>
                <a:gd name="connsiteX1" fmla="*/ 2701230 w 2701230"/>
                <a:gd name="connsiteY1" fmla="*/ 0 h 3355000"/>
                <a:gd name="connsiteX2" fmla="*/ 2701230 w 2701230"/>
                <a:gd name="connsiteY2" fmla="*/ 3355000 h 3355000"/>
                <a:gd name="connsiteX3" fmla="*/ 0 w 2701230"/>
                <a:gd name="connsiteY3" fmla="*/ 3355000 h 3355000"/>
                <a:gd name="connsiteX4" fmla="*/ 0 w 2701230"/>
                <a:gd name="connsiteY4" fmla="*/ 0 h 335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3355000">
                  <a:moveTo>
                    <a:pt x="0" y="0"/>
                  </a:moveTo>
                  <a:lnTo>
                    <a:pt x="2701230" y="0"/>
                  </a:lnTo>
                  <a:lnTo>
                    <a:pt x="2701230" y="3355000"/>
                  </a:lnTo>
                  <a:lnTo>
                    <a:pt x="0" y="3355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014" tIns="112014" rIns="149352" bIns="168021" numCol="1" spcCol="1270" anchor="t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2100" i="1" kern="1200" dirty="0">
                  <a:solidFill>
                    <a:schemeClr val="tx2">
                      <a:lumMod val="75000"/>
                    </a:schemeClr>
                  </a:solidFill>
                </a:rPr>
                <a:t>Hoteluri si alte facilitati de cazare </a:t>
              </a:r>
              <a:r>
                <a:rPr lang="ro-MD" sz="2100" i="1" kern="1200" dirty="0">
                  <a:solidFill>
                    <a:schemeClr val="tx2">
                      <a:lumMod val="75000"/>
                    </a:schemeClr>
                  </a:solidFill>
                </a:rPr>
                <a:t>– </a:t>
              </a:r>
              <a:r>
                <a:rPr lang="ru-RU" sz="2100" i="1" kern="1200" dirty="0">
                  <a:solidFill>
                    <a:schemeClr val="tx2">
                      <a:lumMod val="75000"/>
                    </a:schemeClr>
                  </a:solidFill>
                </a:rPr>
                <a:t>1791</a:t>
              </a:r>
              <a:r>
                <a:rPr lang="ro-RO" sz="2100" i="1" kern="1200" dirty="0">
                  <a:solidFill>
                    <a:schemeClr val="tx2">
                      <a:lumMod val="75000"/>
                    </a:schemeClr>
                  </a:solidFill>
                </a:rPr>
                <a:t> persoane (0</a:t>
              </a:r>
              <a:r>
                <a:rPr lang="en-US" sz="2100" i="1" kern="1200" dirty="0">
                  <a:solidFill>
                    <a:schemeClr val="tx2">
                      <a:lumMod val="75000"/>
                    </a:schemeClr>
                  </a:solidFill>
                </a:rPr>
                <a:t>, 29</a:t>
              </a:r>
              <a:r>
                <a:rPr lang="ro-RO" sz="2100" i="1" kern="1200" dirty="0">
                  <a:solidFill>
                    <a:schemeClr val="tx2">
                      <a:lumMod val="75000"/>
                    </a:schemeClr>
                  </a:solidFill>
                </a:rPr>
                <a:t>%)</a:t>
              </a:r>
              <a:r>
                <a:rPr lang="ru-RU" sz="2100" i="1" kern="1200" dirty="0">
                  <a:solidFill>
                    <a:schemeClr val="tx2">
                      <a:lumMod val="75000"/>
                    </a:schemeClr>
                  </a:solidFill>
                </a:rPr>
                <a:t>  </a:t>
              </a:r>
            </a:p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2100" i="1" kern="1200" dirty="0">
                  <a:solidFill>
                    <a:schemeClr val="tx2">
                      <a:lumMod val="75000"/>
                    </a:schemeClr>
                  </a:solidFill>
                </a:rPr>
                <a:t>Restaurante si alte activitati de servicii de alimentatie </a:t>
              </a:r>
              <a:r>
                <a:rPr lang="ro-MD" sz="2100" i="1" kern="1200" dirty="0">
                  <a:solidFill>
                    <a:schemeClr val="tx2">
                      <a:lumMod val="75000"/>
                    </a:schemeClr>
                  </a:solidFill>
                </a:rPr>
                <a:t>– </a:t>
              </a:r>
              <a:r>
                <a:rPr lang="ru-RU" sz="2100" i="1" kern="1200" dirty="0">
                  <a:solidFill>
                    <a:schemeClr val="tx2">
                      <a:lumMod val="75000"/>
                    </a:schemeClr>
                  </a:solidFill>
                </a:rPr>
                <a:t>11499</a:t>
              </a:r>
              <a:r>
                <a:rPr lang="en-US" sz="2100" i="1" kern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o-RO" sz="2100" i="1" kern="1200" dirty="0">
                  <a:solidFill>
                    <a:schemeClr val="tx2">
                      <a:lumMod val="75000"/>
                    </a:schemeClr>
                  </a:solidFill>
                </a:rPr>
                <a:t>persoane (</a:t>
              </a:r>
              <a:r>
                <a:rPr lang="en-US" sz="2100" i="1" kern="1200" dirty="0">
                  <a:solidFill>
                    <a:schemeClr val="tx2">
                      <a:lumMod val="75000"/>
                    </a:schemeClr>
                  </a:solidFill>
                </a:rPr>
                <a:t>1.88</a:t>
              </a:r>
              <a:r>
                <a:rPr lang="ro-RO" sz="2100" i="1" kern="1200" dirty="0">
                  <a:solidFill>
                    <a:schemeClr val="tx2">
                      <a:lumMod val="75000"/>
                    </a:schemeClr>
                  </a:solidFill>
                </a:rPr>
                <a:t>%)</a:t>
              </a:r>
              <a:r>
                <a:rPr lang="en-US" sz="2100" i="1" kern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endParaRPr lang="ru-RU" sz="2100" i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AC0AFC71-E52E-4EE3-988C-144350610660}"/>
                </a:ext>
              </a:extLst>
            </p:cNvPr>
            <p:cNvSpPr/>
            <p:nvPr/>
          </p:nvSpPr>
          <p:spPr>
            <a:xfrm>
              <a:off x="4753974" y="1219200"/>
              <a:ext cx="2701230" cy="1678533"/>
            </a:xfrm>
            <a:custGeom>
              <a:avLst/>
              <a:gdLst>
                <a:gd name="connsiteX0" fmla="*/ 0 w 2701230"/>
                <a:gd name="connsiteY0" fmla="*/ 0 h 1678533"/>
                <a:gd name="connsiteX1" fmla="*/ 2701230 w 2701230"/>
                <a:gd name="connsiteY1" fmla="*/ 0 h 1678533"/>
                <a:gd name="connsiteX2" fmla="*/ 2701230 w 2701230"/>
                <a:gd name="connsiteY2" fmla="*/ 1678533 h 1678533"/>
                <a:gd name="connsiteX3" fmla="*/ 0 w 2701230"/>
                <a:gd name="connsiteY3" fmla="*/ 1678533 h 1678533"/>
                <a:gd name="connsiteX4" fmla="*/ 0 w 2701230"/>
                <a:gd name="connsiteY4" fmla="*/ 0 h 1678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1678533">
                  <a:moveTo>
                    <a:pt x="0" y="0"/>
                  </a:moveTo>
                  <a:lnTo>
                    <a:pt x="2701230" y="0"/>
                  </a:lnTo>
                  <a:lnTo>
                    <a:pt x="2701230" y="1678533"/>
                  </a:lnTo>
                  <a:lnTo>
                    <a:pt x="0" y="16785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o-RO" sz="2800" b="1" kern="1200" dirty="0"/>
                <a:t>Volumul producției</a:t>
              </a:r>
              <a:endParaRPr lang="ru-RU" sz="2800" b="1" kern="120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9767CB1D-10A5-4D2F-B346-7A1700BFBD29}"/>
                </a:ext>
              </a:extLst>
            </p:cNvPr>
            <p:cNvSpPr/>
            <p:nvPr/>
          </p:nvSpPr>
          <p:spPr>
            <a:xfrm>
              <a:off x="4762210" y="3112582"/>
              <a:ext cx="2701231" cy="3059618"/>
            </a:xfrm>
            <a:custGeom>
              <a:avLst/>
              <a:gdLst>
                <a:gd name="connsiteX0" fmla="*/ 0 w 2972379"/>
                <a:gd name="connsiteY0" fmla="*/ 0 h 3355000"/>
                <a:gd name="connsiteX1" fmla="*/ 2972379 w 2972379"/>
                <a:gd name="connsiteY1" fmla="*/ 0 h 3355000"/>
                <a:gd name="connsiteX2" fmla="*/ 2972379 w 2972379"/>
                <a:gd name="connsiteY2" fmla="*/ 3355000 h 3355000"/>
                <a:gd name="connsiteX3" fmla="*/ 0 w 2972379"/>
                <a:gd name="connsiteY3" fmla="*/ 3355000 h 3355000"/>
                <a:gd name="connsiteX4" fmla="*/ 0 w 2972379"/>
                <a:gd name="connsiteY4" fmla="*/ 0 h 335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2379" h="3355000">
                  <a:moveTo>
                    <a:pt x="0" y="0"/>
                  </a:moveTo>
                  <a:lnTo>
                    <a:pt x="2972379" y="0"/>
                  </a:lnTo>
                  <a:lnTo>
                    <a:pt x="2972379" y="3355000"/>
                  </a:lnTo>
                  <a:lnTo>
                    <a:pt x="0" y="3355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014" tIns="112014" rIns="149352" bIns="168021" numCol="1" spcCol="1270" anchor="t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100" i="1" kern="1200" dirty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  <a:r>
                <a:rPr lang="ro-RO" sz="2100" i="1" kern="1200" dirty="0">
                  <a:solidFill>
                    <a:schemeClr val="tx2">
                      <a:lumMod val="75000"/>
                    </a:schemeClr>
                  </a:solidFill>
                </a:rPr>
                <a:t>,</a:t>
              </a:r>
              <a:r>
                <a:rPr lang="en-US" sz="2100" i="1" kern="1200" dirty="0">
                  <a:solidFill>
                    <a:schemeClr val="tx2">
                      <a:lumMod val="75000"/>
                    </a:schemeClr>
                  </a:solidFill>
                </a:rPr>
                <a:t>2</a:t>
              </a:r>
              <a:r>
                <a:rPr lang="ro-RO" sz="2100" i="1" kern="1200" dirty="0">
                  <a:solidFill>
                    <a:schemeClr val="tx2">
                      <a:lumMod val="75000"/>
                    </a:schemeClr>
                  </a:solidFill>
                </a:rPr>
                <a:t>6 % din volumul total al producției</a:t>
              </a:r>
              <a:endParaRPr lang="ru-RU" sz="2100" i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02AE56C3-2D2B-40EC-B872-765C733DBD3B}"/>
                </a:ext>
              </a:extLst>
            </p:cNvPr>
            <p:cNvSpPr/>
            <p:nvPr/>
          </p:nvSpPr>
          <p:spPr>
            <a:xfrm>
              <a:off x="7898963" y="1219200"/>
              <a:ext cx="2701230" cy="1678533"/>
            </a:xfrm>
            <a:custGeom>
              <a:avLst/>
              <a:gdLst>
                <a:gd name="connsiteX0" fmla="*/ 0 w 2701230"/>
                <a:gd name="connsiteY0" fmla="*/ 0 h 1678533"/>
                <a:gd name="connsiteX1" fmla="*/ 2701230 w 2701230"/>
                <a:gd name="connsiteY1" fmla="*/ 0 h 1678533"/>
                <a:gd name="connsiteX2" fmla="*/ 2701230 w 2701230"/>
                <a:gd name="connsiteY2" fmla="*/ 1678533 h 1678533"/>
                <a:gd name="connsiteX3" fmla="*/ 0 w 2701230"/>
                <a:gd name="connsiteY3" fmla="*/ 1678533 h 1678533"/>
                <a:gd name="connsiteX4" fmla="*/ 0 w 2701230"/>
                <a:gd name="connsiteY4" fmla="*/ 0 h 1678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1678533">
                  <a:moveTo>
                    <a:pt x="0" y="0"/>
                  </a:moveTo>
                  <a:lnTo>
                    <a:pt x="2701230" y="0"/>
                  </a:lnTo>
                  <a:lnTo>
                    <a:pt x="2701230" y="1678533"/>
                  </a:lnTo>
                  <a:lnTo>
                    <a:pt x="0" y="16785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113792" rIns="199136" bIns="113792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o-RO" sz="2800" b="1" kern="1200" dirty="0"/>
                <a:t>Volumul exporturilor</a:t>
              </a:r>
              <a:endParaRPr lang="ru-RU" sz="2800" b="1" kern="1200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="" xmlns:a16="http://schemas.microsoft.com/office/drawing/2014/main" id="{8E17A43F-176C-408C-A50D-9108AB6E5480}"/>
                </a:ext>
              </a:extLst>
            </p:cNvPr>
            <p:cNvSpPr/>
            <p:nvPr/>
          </p:nvSpPr>
          <p:spPr>
            <a:xfrm>
              <a:off x="7881784" y="3112582"/>
              <a:ext cx="2701230" cy="3059618"/>
            </a:xfrm>
            <a:custGeom>
              <a:avLst/>
              <a:gdLst>
                <a:gd name="connsiteX0" fmla="*/ 0 w 2701230"/>
                <a:gd name="connsiteY0" fmla="*/ 0 h 3328498"/>
                <a:gd name="connsiteX1" fmla="*/ 2701230 w 2701230"/>
                <a:gd name="connsiteY1" fmla="*/ 0 h 3328498"/>
                <a:gd name="connsiteX2" fmla="*/ 2701230 w 2701230"/>
                <a:gd name="connsiteY2" fmla="*/ 3328498 h 3328498"/>
                <a:gd name="connsiteX3" fmla="*/ 0 w 2701230"/>
                <a:gd name="connsiteY3" fmla="*/ 3328498 h 3328498"/>
                <a:gd name="connsiteX4" fmla="*/ 0 w 2701230"/>
                <a:gd name="connsiteY4" fmla="*/ 0 h 3328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1230" h="3328498">
                  <a:moveTo>
                    <a:pt x="0" y="0"/>
                  </a:moveTo>
                  <a:lnTo>
                    <a:pt x="2701230" y="0"/>
                  </a:lnTo>
                  <a:lnTo>
                    <a:pt x="2701230" y="3328498"/>
                  </a:lnTo>
                  <a:lnTo>
                    <a:pt x="0" y="33284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014" tIns="112014" rIns="149352" bIns="168021" numCol="1" spcCol="1270" anchor="t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2100" i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36866" name="AutoShape 2" descr="Agro Products – Regal World Trade Limited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868" name="AutoShape 4" descr="Agro Products – Regal World Trade Limited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B9E1A085-32D0-4DC4-8C67-225C37C45D2C}"/>
              </a:ext>
            </a:extLst>
          </p:cNvPr>
          <p:cNvGraphicFramePr/>
          <p:nvPr>
            <p:extLst/>
          </p:nvPr>
        </p:nvGraphicFramePr>
        <p:xfrm>
          <a:off x="76200" y="6477000"/>
          <a:ext cx="12039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513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>
            <a:noAutofit/>
          </a:bodyPr>
          <a:lstStyle/>
          <a:p>
            <a:r>
              <a:rPr lang="ro-RO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Datele chestionării: Comerț cu ridicata și cu amănuntul</a:t>
            </a:r>
            <a:endParaRPr lang="ru-RU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1066800"/>
            <a:ext cx="4040188" cy="639762"/>
          </a:xfrm>
          <a:noFill/>
        </p:spPr>
        <p:txBody>
          <a:bodyPr anchor="t">
            <a:noAutofit/>
          </a:bodyPr>
          <a:lstStyle/>
          <a:p>
            <a:r>
              <a:rPr lang="fr-FR" sz="2000" smtClean="0"/>
              <a:t>11.    </a:t>
            </a:r>
            <a:r>
              <a:rPr lang="ro-RO" sz="2000" smtClean="0"/>
              <a:t>  Ce ar fi bine de întreprins?</a:t>
            </a:r>
            <a:endParaRPr lang="ro-RO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77002" y="1074739"/>
            <a:ext cx="4498975" cy="639762"/>
          </a:xfrm>
          <a:noFill/>
        </p:spPr>
        <p:txBody>
          <a:bodyPr>
            <a:noAutofit/>
          </a:bodyPr>
          <a:lstStyle/>
          <a:p>
            <a:r>
              <a:rPr lang="vi-VN" sz="2000" smtClean="0">
                <a:latin typeface="Calibri" pitchFamily="34" charset="0"/>
                <a:cs typeface="Calibri" pitchFamily="34" charset="0"/>
              </a:rPr>
              <a:t>12.  Care sunt competențele solicitate de la angajați în sector în această perioadă</a:t>
            </a:r>
            <a:r>
              <a:rPr lang="ro-RO" sz="2000" smtClean="0">
                <a:latin typeface="Calibri" pitchFamily="34" charset="0"/>
                <a:cs typeface="Calibri" pitchFamily="34" charset="0"/>
              </a:rPr>
              <a:t>?</a:t>
            </a:r>
            <a:endParaRPr lang="ro-RO" sz="20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48375619"/>
              </p:ext>
            </p:extLst>
          </p:nvPr>
        </p:nvGraphicFramePr>
        <p:xfrm>
          <a:off x="1676400" y="1676400"/>
          <a:ext cx="4648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6169027" y="1828801"/>
          <a:ext cx="4498975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7A6B86F0-DEC5-46E0-BC18-7D40B92CFD9A}"/>
              </a:ext>
            </a:extLst>
          </p:cNvPr>
          <p:cNvGraphicFramePr/>
          <p:nvPr>
            <p:extLst/>
          </p:nvPr>
        </p:nvGraphicFramePr>
        <p:xfrm>
          <a:off x="76200" y="6477000"/>
          <a:ext cx="12039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4382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>
            <a:noAutofit/>
          </a:bodyPr>
          <a:lstStyle/>
          <a:p>
            <a:r>
              <a:rPr lang="ro-RO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Datele chestionării: Activități de cazare și alimentație publică</a:t>
            </a:r>
            <a:endParaRPr lang="ru-RU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66901" y="1027402"/>
            <a:ext cx="4040188" cy="639762"/>
          </a:xfrm>
          <a:noFill/>
        </p:spPr>
        <p:txBody>
          <a:bodyPr anchor="t">
            <a:noAutofit/>
          </a:bodyPr>
          <a:lstStyle/>
          <a:p>
            <a:r>
              <a:rPr lang="fr-FR" sz="2000" dirty="0"/>
              <a:t>11.      Ce </a:t>
            </a:r>
            <a:r>
              <a:rPr lang="fr-FR" sz="2000" dirty="0" err="1"/>
              <a:t>ar</a:t>
            </a:r>
            <a:r>
              <a:rPr lang="fr-FR" sz="2000" dirty="0"/>
              <a:t> fi bine de </a:t>
            </a:r>
            <a:r>
              <a:rPr lang="fr-FR" sz="2000" dirty="0" err="1"/>
              <a:t>întreprins</a:t>
            </a:r>
            <a:r>
              <a:rPr lang="fr-FR" sz="2000" dirty="0"/>
              <a:t>?</a:t>
            </a:r>
            <a:endParaRPr lang="ru-RU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2" y="1013619"/>
            <a:ext cx="4571999" cy="639762"/>
          </a:xfrm>
          <a:noFill/>
        </p:spPr>
        <p:txBody>
          <a:bodyPr>
            <a:noAutofit/>
          </a:bodyPr>
          <a:lstStyle/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12.  Care sunt competențele solicitate de la angajați în sector în această perioadă</a:t>
            </a:r>
            <a:r>
              <a:rPr lang="ro-RO" sz="2000" dirty="0">
                <a:latin typeface="Calibri" pitchFamily="34" charset="0"/>
                <a:cs typeface="Calibri" pitchFamily="34" charset="0"/>
              </a:rPr>
              <a:t>?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1752601" y="1524000"/>
          <a:ext cx="4268788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169027" y="1828801"/>
          <a:ext cx="4041775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C9BFBC57-228E-4139-A628-C60B9ABB3DA3}"/>
              </a:ext>
            </a:extLst>
          </p:cNvPr>
          <p:cNvGraphicFramePr/>
          <p:nvPr>
            <p:extLst/>
          </p:nvPr>
        </p:nvGraphicFramePr>
        <p:xfrm>
          <a:off x="76200" y="6477000"/>
          <a:ext cx="12039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8178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287"/>
          </a:xfrm>
        </p:spPr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chemeClr val="accent1">
                    <a:lumMod val="50000"/>
                  </a:schemeClr>
                </a:solidFill>
              </a:rPr>
              <a:t>OFERTA PROGRAMELOR </a:t>
            </a:r>
            <a:r>
              <a:rPr lang="ro-RO" sz="2400" b="1" dirty="0" smtClean="0">
                <a:solidFill>
                  <a:schemeClr val="accent1">
                    <a:lumMod val="50000"/>
                  </a:schemeClr>
                </a:solidFill>
              </a:rPr>
              <a:t>DUALE Învățământ </a:t>
            </a:r>
            <a:r>
              <a:rPr lang="ro-RO" sz="2400" b="1" dirty="0">
                <a:solidFill>
                  <a:schemeClr val="accent1">
                    <a:lumMod val="50000"/>
                  </a:schemeClr>
                </a:solidFill>
              </a:rPr>
              <a:t>profesional tehnic secundar</a:t>
            </a:r>
            <a:br>
              <a:rPr lang="ro-RO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2400" b="1" dirty="0">
                <a:solidFill>
                  <a:schemeClr val="accent1">
                    <a:lumMod val="50000"/>
                  </a:schemeClr>
                </a:solidFill>
              </a:rPr>
              <a:t>Anul de studii 2019 – 2020/2021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313879"/>
              </p:ext>
            </p:extLst>
          </p:nvPr>
        </p:nvGraphicFramePr>
        <p:xfrm>
          <a:off x="545910" y="1743932"/>
          <a:ext cx="1080789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630"/>
                <a:gridCol w="3330433"/>
                <a:gridCol w="3874827"/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0" dirty="0" smtClean="0">
                          <a:solidFill>
                            <a:schemeClr val="tx1"/>
                          </a:solidFill>
                        </a:rPr>
                        <a:t>Școala Profesională nr.2, mun. Chișinău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0" dirty="0" smtClean="0">
                          <a:solidFill>
                            <a:schemeClr val="tx1"/>
                          </a:solidFill>
                        </a:rPr>
                        <a:t>Cofetar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0" dirty="0" smtClean="0">
                          <a:solidFill>
                            <a:schemeClr val="tx1"/>
                          </a:solidFill>
                        </a:rPr>
                        <a:t>S.C. Panilino S.R.L.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99087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Școala Profesională nr.1, or. Cahul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Controlor produse alimentare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S.A. Bere Unitanc</a:t>
                      </a:r>
                    </a:p>
                    <a:p>
                      <a:r>
                        <a:rPr lang="ro-RO" sz="1800" dirty="0" smtClean="0"/>
                        <a:t>S.A. Cahul Pan</a:t>
                      </a:r>
                    </a:p>
                    <a:p>
                      <a:r>
                        <a:rPr lang="ro-RO" sz="1800" dirty="0" smtClean="0"/>
                        <a:t>S.A. Fabrica de Brânzeturi Cahul</a:t>
                      </a:r>
                    </a:p>
                  </a:txBody>
                  <a:tcPr/>
                </a:tc>
              </a:tr>
              <a:tr h="5990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Școala Profesională, or. Orhei</a:t>
                      </a:r>
                    </a:p>
                    <a:p>
                      <a:endParaRPr lang="ro-RO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Chelner-ospătar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ÎM Chateau Vartely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ÎI Romaniuc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Dialog-Consult SRL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 Chenada Com SRL</a:t>
                      </a:r>
                    </a:p>
                  </a:txBody>
                  <a:tcPr/>
                </a:tc>
              </a:tr>
              <a:tr h="599087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Școala Profesională, or. Hîncești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Brutar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SC Ciamor SRL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SC Daniela Bujor SRL</a:t>
                      </a:r>
                    </a:p>
                  </a:txBody>
                  <a:tcPr/>
                </a:tc>
              </a:tr>
              <a:tr h="5990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Școala Profesională Bubuieci</a:t>
                      </a:r>
                    </a:p>
                    <a:p>
                      <a:endParaRPr lang="ro-RO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/>
                        <a:t>Vînzător produse alimentare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CIC Fidesco SRL Casier în sala de comerț</a:t>
                      </a:r>
                    </a:p>
                    <a:p>
                      <a:r>
                        <a:rPr lang="ro-RO" sz="1800" dirty="0" smtClean="0"/>
                        <a:t>CIC Fidesco SRL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502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b="1" dirty="0">
                <a:solidFill>
                  <a:schemeClr val="accent1">
                    <a:lumMod val="75000"/>
                  </a:schemeClr>
                </a:solidFill>
              </a:rPr>
              <a:t>Formarea continuă a cadrelor în comerț, alimentație publică și turism este asigurată de către: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8948"/>
          </a:xfrm>
        </p:spPr>
        <p:txBody>
          <a:bodyPr>
            <a:normAutofit fontScale="92500" lnSpcReduction="20000"/>
          </a:bodyPr>
          <a:lstStyle/>
          <a:p>
            <a:r>
              <a:rPr lang="ro-RO" dirty="0" smtClean="0"/>
              <a:t>- </a:t>
            </a:r>
            <a:r>
              <a:rPr lang="ro-RO" dirty="0"/>
              <a:t>Centrul de Consultanţă şi Dezvoltare Profesională în Comerţ şi Alimentaţie Publică al ASEM </a:t>
            </a:r>
            <a:endParaRPr lang="ro-RO" dirty="0" smtClean="0"/>
          </a:p>
          <a:p>
            <a:r>
              <a:rPr lang="ro-RO" dirty="0" smtClean="0"/>
              <a:t>- </a:t>
            </a:r>
            <a:r>
              <a:rPr lang="ro-RO" dirty="0"/>
              <a:t>Centrul universitar de formare continuă al UTM </a:t>
            </a:r>
            <a:endParaRPr lang="ro-RO" dirty="0" smtClean="0"/>
          </a:p>
          <a:p>
            <a:r>
              <a:rPr lang="ro-RO" dirty="0" smtClean="0"/>
              <a:t>- </a:t>
            </a:r>
            <a:r>
              <a:rPr lang="ro-RO" dirty="0"/>
              <a:t>Camera de Comerț și Industrie a Republicii M oldova </a:t>
            </a:r>
            <a:endParaRPr lang="ro-RO" dirty="0" smtClean="0"/>
          </a:p>
          <a:p>
            <a:r>
              <a:rPr lang="ro-RO" dirty="0" smtClean="0"/>
              <a:t>- </a:t>
            </a:r>
            <a:r>
              <a:rPr lang="ro-RO" dirty="0"/>
              <a:t>Centrul Naţional de Perfecţionare a Cadrelor din Industria Turismului, </a:t>
            </a:r>
          </a:p>
          <a:p>
            <a:r>
              <a:rPr lang="ro-RO" dirty="0" smtClean="0"/>
              <a:t> </a:t>
            </a:r>
            <a:r>
              <a:rPr lang="ro-RO" dirty="0"/>
              <a:t>- Şcoala Superioară de Turism şi Servicii Hoteliere din cadrul Academiei de Studii Economice din </a:t>
            </a:r>
            <a:r>
              <a:rPr lang="ro-RO" dirty="0" smtClean="0"/>
              <a:t>Moldova</a:t>
            </a:r>
          </a:p>
          <a:p>
            <a:r>
              <a:rPr lang="ro-RO" dirty="0" smtClean="0"/>
              <a:t> </a:t>
            </a:r>
            <a:r>
              <a:rPr lang="ro-RO" dirty="0"/>
              <a:t>- Centrul de Instruire din cadrul Asociaţiei Naţionale a Agenţiilor de Turism. - Studioul culinar ” Lo Chef</a:t>
            </a:r>
            <a:r>
              <a:rPr lang="ro-RO" dirty="0" smtClean="0"/>
              <a:t>”</a:t>
            </a:r>
          </a:p>
          <a:p>
            <a:r>
              <a:rPr lang="ro-RO" dirty="0" smtClean="0"/>
              <a:t> </a:t>
            </a:r>
            <a:r>
              <a:rPr lang="ro-RO" dirty="0"/>
              <a:t>- Școală de Artă Culinară din Moldova „Gurmand”. </a:t>
            </a:r>
            <a:endParaRPr lang="ro-RO" dirty="0" smtClean="0"/>
          </a:p>
          <a:p>
            <a:r>
              <a:rPr lang="ro-RO" dirty="0" smtClean="0"/>
              <a:t>Cele </a:t>
            </a:r>
            <a:r>
              <a:rPr lang="ro-RO" dirty="0"/>
              <a:t>mai multe instituţii de învăţământ, care pregătesc specialişti în domeniul comerţului, hotelelor și restaurantelor sunt amplasate în Chişinău.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082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1183</Words>
  <Application>Microsoft Office PowerPoint</Application>
  <PresentationFormat>Широкоэкранный</PresentationFormat>
  <Paragraphs>147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Învățământul dual și formarea profesională continuă în sectoarele Comerț-HORECA</vt:lpstr>
      <vt:lpstr>Studii care oferă date și analize cu referire la resursele umane din sector</vt:lpstr>
      <vt:lpstr> Resursele umane în sector </vt:lpstr>
      <vt:lpstr>Date generale din domeniul comerț cu ridicata și cu amănuntul</vt:lpstr>
      <vt:lpstr>Date generale din domeniul activități de cazare și alimentație publică</vt:lpstr>
      <vt:lpstr>Datele chestionării: Comerț cu ridicata și cu amănuntul</vt:lpstr>
      <vt:lpstr>Datele chestionării: Activități de cazare și alimentație publică</vt:lpstr>
      <vt:lpstr>OFERTA PROGRAMELOR DUALE Învățământ profesional tehnic secundar Anul de studii 2019 – 2020/2021</vt:lpstr>
      <vt:lpstr>Formarea continuă a cadrelor în comerț, alimentație publică și turism este asigurată de către:</vt:lpstr>
      <vt:lpstr>Sunt cunoscute câteva modele de parteneriat social pentru formare profesională în Uniunea Europeană şi în statele membre </vt:lpstr>
      <vt:lpstr>Презентация PowerPoint</vt:lpstr>
      <vt:lpstr>Ucenicia în romanul sicial Mara de Ioan Slavici</vt:lpstr>
      <vt:lpstr>Psihologia industriașului român. În Psihologia poporului român, Constantin Rîdulescu-Motru. 1936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CSFPCHR</dc:creator>
  <cp:lastModifiedBy>CSFPCHR</cp:lastModifiedBy>
  <cp:revision>13</cp:revision>
  <dcterms:created xsi:type="dcterms:W3CDTF">2020-12-13T16:18:31Z</dcterms:created>
  <dcterms:modified xsi:type="dcterms:W3CDTF">2020-12-14T17:04:19Z</dcterms:modified>
</cp:coreProperties>
</file>