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 mediu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Stil mediu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Stil luminos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86" autoAdjust="0"/>
  </p:normalViewPr>
  <p:slideViewPr>
    <p:cSldViewPr snapToGrid="0">
      <p:cViewPr varScale="1">
        <p:scale>
          <a:sx n="108" d="100"/>
          <a:sy n="108" d="100"/>
        </p:scale>
        <p:origin x="67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Substituent dată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B18B7F-3FB0-4A13-8F7C-97D50CCCB489}" type="datetimeFigureOut">
              <a:rPr lang="ro-RO" smtClean="0"/>
              <a:t>23.11.2020</a:t>
            </a:fld>
            <a:endParaRPr lang="ro-RO"/>
          </a:p>
        </p:txBody>
      </p:sp>
      <p:sp>
        <p:nvSpPr>
          <p:cNvPr id="4" name="Substituent imagine diapozitiv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Substituent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A5F12E-7140-4696-8586-C1BA1DC2033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22301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49F2369-E6B2-448F-A2B0-55426363A9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C2E4849E-44C6-4717-B6EC-C3697FFA19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Faceți clic pentru a edita stilul de subtitlu coordonator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EE52D351-0F30-4394-948D-74E89BED3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DAC99-D98B-46B6-8157-1C83C3DEBCB4}" type="datetimeFigureOut">
              <a:rPr lang="ro-RO" smtClean="0"/>
              <a:t>23.11.2020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CA024506-6E20-438B-9277-CF2B3675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B7531FCD-9FCE-4299-9839-A3618E800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36D06-C671-4BDF-B9BF-AD78FB85F9E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78671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847C121E-6991-47CA-B336-1AFD6AC81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4B6DD19C-D990-4D39-90EB-58F6FB3760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C61F9777-E6DB-4169-B9AC-B826D5991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DAC99-D98B-46B6-8157-1C83C3DEBCB4}" type="datetimeFigureOut">
              <a:rPr lang="ro-RO" smtClean="0"/>
              <a:t>23.11.2020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9B2EEE6B-34D0-4073-9240-0BAF8CD5E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EC23504E-DB7F-4216-BFA4-21507BDBC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36D06-C671-4BDF-B9BF-AD78FB85F9E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00184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>
            <a:extLst>
              <a:ext uri="{FF2B5EF4-FFF2-40B4-BE49-F238E27FC236}">
                <a16:creationId xmlns:a16="http://schemas.microsoft.com/office/drawing/2014/main" id="{B4132AE0-1A93-4492-A4B2-2B429ADE10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67D92C3B-65E1-45FF-8CD0-BFEC4FAAFC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78F1FF65-A5DC-47EE-A6AD-E2360DBE0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DAC99-D98B-46B6-8157-1C83C3DEBCB4}" type="datetimeFigureOut">
              <a:rPr lang="ro-RO" smtClean="0"/>
              <a:t>23.11.2020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09FD96BC-0356-4021-882B-7D972763D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E0302028-E18B-496E-946D-D350A4EDF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36D06-C671-4BDF-B9BF-AD78FB85F9E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05316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FB96100-6A31-4A5F-B2E5-0DF0602DA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4F015FF7-BD3E-48E4-9033-CEC2B043D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180D5E96-2EA4-4D63-88F3-A5518BED0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DAC99-D98B-46B6-8157-1C83C3DEBCB4}" type="datetimeFigureOut">
              <a:rPr lang="ro-RO" smtClean="0"/>
              <a:t>23.11.2020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CFF42300-D8EB-42D8-839C-53F42BD69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46A3B64B-A140-4F75-B540-A3C1BE7BD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36D06-C671-4BDF-B9BF-AD78FB85F9E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80216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67F4D158-7A59-4878-A0B7-BE3E371AA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D8F3AD73-2B36-480C-B3E2-2C3A660ECE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B3AEED66-36CD-46DF-89AA-82A3972F8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DAC99-D98B-46B6-8157-1C83C3DEBCB4}" type="datetimeFigureOut">
              <a:rPr lang="ro-RO" smtClean="0"/>
              <a:t>23.11.2020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7BB1D8CB-F5EE-4E7E-802A-42DB14E01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D1DB535C-39BA-4674-8057-09FA1232C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36D06-C671-4BDF-B9BF-AD78FB85F9E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56080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2199B3E-37D9-4E0D-8328-2E664E0E7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0DACC66B-CC07-4307-A88D-CD2816F188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F3C4FF1C-F13D-4893-A733-C80111C3DB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57969DC8-7B2B-4E83-A477-2B6433191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DAC99-D98B-46B6-8157-1C83C3DEBCB4}" type="datetimeFigureOut">
              <a:rPr lang="ro-RO" smtClean="0"/>
              <a:t>23.11.2020</a:t>
            </a:fld>
            <a:endParaRPr lang="ro-RO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75F176CF-CA9E-4426-859F-B2986F5CD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0185DA44-A695-46AD-99F3-90D2D30D3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36D06-C671-4BDF-B9BF-AD78FB85F9E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66003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2902504-BC28-45BE-976C-FD5EE137F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D765D888-DF4F-4554-A127-30016B775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67F736A3-861E-4775-AEFE-246111E00E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71425B30-1209-4AD7-8636-EBD8AA8788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DB650052-13DE-4C36-85FA-1BF6381E34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7" name="Substituent dată 6">
            <a:extLst>
              <a:ext uri="{FF2B5EF4-FFF2-40B4-BE49-F238E27FC236}">
                <a16:creationId xmlns:a16="http://schemas.microsoft.com/office/drawing/2014/main" id="{F24705AA-3BDF-4562-8F38-C139551B0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DAC99-D98B-46B6-8157-1C83C3DEBCB4}" type="datetimeFigureOut">
              <a:rPr lang="ro-RO" smtClean="0"/>
              <a:t>23.11.2020</a:t>
            </a:fld>
            <a:endParaRPr lang="ro-RO"/>
          </a:p>
        </p:txBody>
      </p:sp>
      <p:sp>
        <p:nvSpPr>
          <p:cNvPr id="8" name="Substituent subsol 7">
            <a:extLst>
              <a:ext uri="{FF2B5EF4-FFF2-40B4-BE49-F238E27FC236}">
                <a16:creationId xmlns:a16="http://schemas.microsoft.com/office/drawing/2014/main" id="{7DBF8469-E173-4289-B59C-D1FD00654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ubstituent număr diapozitiv 8">
            <a:extLst>
              <a:ext uri="{FF2B5EF4-FFF2-40B4-BE49-F238E27FC236}">
                <a16:creationId xmlns:a16="http://schemas.microsoft.com/office/drawing/2014/main" id="{6CDF477C-A025-4191-B404-E750818F9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36D06-C671-4BDF-B9BF-AD78FB85F9E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92031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9C6CA8D-37C6-4F93-81ED-28550CC18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dată 2">
            <a:extLst>
              <a:ext uri="{FF2B5EF4-FFF2-40B4-BE49-F238E27FC236}">
                <a16:creationId xmlns:a16="http://schemas.microsoft.com/office/drawing/2014/main" id="{E924BEBD-8A91-4BF2-94C9-280260243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DAC99-D98B-46B6-8157-1C83C3DEBCB4}" type="datetimeFigureOut">
              <a:rPr lang="ro-RO" smtClean="0"/>
              <a:t>23.11.2020</a:t>
            </a:fld>
            <a:endParaRPr lang="ro-RO"/>
          </a:p>
        </p:txBody>
      </p:sp>
      <p:sp>
        <p:nvSpPr>
          <p:cNvPr id="4" name="Substituent subsol 3">
            <a:extLst>
              <a:ext uri="{FF2B5EF4-FFF2-40B4-BE49-F238E27FC236}">
                <a16:creationId xmlns:a16="http://schemas.microsoft.com/office/drawing/2014/main" id="{C35CD156-EA9C-4305-8093-FB60CFD48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id="{492C8B6A-3B97-4446-87B6-C9E326A4F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36D06-C671-4BDF-B9BF-AD78FB85F9E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97655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>
            <a:extLst>
              <a:ext uri="{FF2B5EF4-FFF2-40B4-BE49-F238E27FC236}">
                <a16:creationId xmlns:a16="http://schemas.microsoft.com/office/drawing/2014/main" id="{4826AE19-6BC1-4FA6-8AEC-3A6DB26B6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DAC99-D98B-46B6-8157-1C83C3DEBCB4}" type="datetimeFigureOut">
              <a:rPr lang="ro-RO" smtClean="0"/>
              <a:t>23.11.2020</a:t>
            </a:fld>
            <a:endParaRPr lang="ro-RO"/>
          </a:p>
        </p:txBody>
      </p:sp>
      <p:sp>
        <p:nvSpPr>
          <p:cNvPr id="3" name="Substituent subsol 2">
            <a:extLst>
              <a:ext uri="{FF2B5EF4-FFF2-40B4-BE49-F238E27FC236}">
                <a16:creationId xmlns:a16="http://schemas.microsoft.com/office/drawing/2014/main" id="{598C4E51-506C-43FE-BF8B-2E3CF38D2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91422E3F-6F21-4542-BFC5-7A85A6986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36D06-C671-4BDF-B9BF-AD78FB85F9E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35258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8A81F55-6B09-40FB-BBF0-A2AA0F137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4A997D90-A743-4808-95A9-753B007A7A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510E333A-26B8-4408-8E5E-DB6926560C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18D2A09A-026E-4927-8523-1F138DD57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DAC99-D98B-46B6-8157-1C83C3DEBCB4}" type="datetimeFigureOut">
              <a:rPr lang="ro-RO" smtClean="0"/>
              <a:t>23.11.2020</a:t>
            </a:fld>
            <a:endParaRPr lang="ro-RO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2EB8CA1D-ED4A-4432-A37B-7A761E0A8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8AA40661-52CD-44AE-82A3-75CA9DF33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36D06-C671-4BDF-B9BF-AD78FB85F9E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96081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888FF75-F71B-48C1-8413-3B4E973BC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imagine 2">
            <a:extLst>
              <a:ext uri="{FF2B5EF4-FFF2-40B4-BE49-F238E27FC236}">
                <a16:creationId xmlns:a16="http://schemas.microsoft.com/office/drawing/2014/main" id="{B7E06050-7EDF-43AA-9933-188FED8C0D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F7F57BAA-D5C8-44E9-A41F-C0CADA433F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FBD58E18-98CA-478C-9AEF-1FCF3A58C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DAC99-D98B-46B6-8157-1C83C3DEBCB4}" type="datetimeFigureOut">
              <a:rPr lang="ro-RO" smtClean="0"/>
              <a:t>23.11.2020</a:t>
            </a:fld>
            <a:endParaRPr lang="ro-RO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D4D4A63C-7D7B-4025-AABC-2CD3C804A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DB9D96FA-45A1-4CD8-9C9A-02DEBED5B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36D06-C671-4BDF-B9BF-AD78FB85F9E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37456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>
            <a:extLst>
              <a:ext uri="{FF2B5EF4-FFF2-40B4-BE49-F238E27FC236}">
                <a16:creationId xmlns:a16="http://schemas.microsoft.com/office/drawing/2014/main" id="{2B3BCC4F-B7CF-4E06-9D74-3084921F4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F7C984EE-F904-46FC-BB6B-8EBCED6A31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FB940F6F-97E3-47F3-BBFF-5A9DC0FE15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DAC99-D98B-46B6-8157-1C83C3DEBCB4}" type="datetimeFigureOut">
              <a:rPr lang="ro-RO" smtClean="0"/>
              <a:t>23.11.2020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13538260-D009-44C8-92AD-CD032E270D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C79251D6-0B22-489E-873B-06F874C3BC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36D06-C671-4BDF-B9BF-AD78FB85F9E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4300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Patisera/patiser cu experienta ... Anglia - Job Europa">
            <a:extLst>
              <a:ext uri="{FF2B5EF4-FFF2-40B4-BE49-F238E27FC236}">
                <a16:creationId xmlns:a16="http://schemas.microsoft.com/office/drawing/2014/main" id="{7F5FCB89-1194-48E0-A935-B0BB3F6ED14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92"/>
          <a:stretch/>
        </p:blipFill>
        <p:spPr bwMode="auto">
          <a:xfrm>
            <a:off x="0" y="365059"/>
            <a:ext cx="1202445" cy="1490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Făclia - Bucătar-cofetar">
            <a:extLst>
              <a:ext uri="{FF2B5EF4-FFF2-40B4-BE49-F238E27FC236}">
                <a16:creationId xmlns:a16="http://schemas.microsoft.com/office/drawing/2014/main" id="{6916A3E7-641E-4B52-8973-B2ED165509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9920" y="5494586"/>
            <a:ext cx="1858223" cy="123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u 1">
            <a:extLst>
              <a:ext uri="{FF2B5EF4-FFF2-40B4-BE49-F238E27FC236}">
                <a16:creationId xmlns:a16="http://schemas.microsoft.com/office/drawing/2014/main" id="{BDE3BADF-556A-473C-8C47-E546F1860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782" y="-106533"/>
            <a:ext cx="9215021" cy="772357"/>
          </a:xfrm>
        </p:spPr>
        <p:txBody>
          <a:bodyPr>
            <a:normAutofit/>
          </a:bodyPr>
          <a:lstStyle/>
          <a:p>
            <a:r>
              <a:rPr lang="ro-RO" sz="4000" dirty="0">
                <a:latin typeface="Bahnschrift SemiBold Condensed" panose="020B0502040204020203" pitchFamily="34" charset="0"/>
              </a:rPr>
              <a:t>    DECADA COMISIEI METODICE </a:t>
            </a:r>
            <a:r>
              <a:rPr lang="en-US" sz="4000" dirty="0">
                <a:latin typeface="Bahnschrift SemiBold Condensed" panose="020B0502040204020203" pitchFamily="34" charset="0"/>
              </a:rPr>
              <a:t>“</a:t>
            </a:r>
            <a:r>
              <a:rPr lang="en-US" sz="4000" dirty="0" err="1">
                <a:latin typeface="Bahnschrift SemiBold Condensed" panose="020B0502040204020203" pitchFamily="34" charset="0"/>
              </a:rPr>
              <a:t>Alimenta</a:t>
            </a:r>
            <a:r>
              <a:rPr lang="ro-RO" sz="4000" dirty="0" err="1">
                <a:latin typeface="Bahnschrift SemiBold Condensed" panose="020B0502040204020203" pitchFamily="34" charset="0"/>
              </a:rPr>
              <a:t>ția</a:t>
            </a:r>
            <a:r>
              <a:rPr lang="ro-RO" sz="4000" dirty="0">
                <a:latin typeface="Bahnschrift SemiBold Condensed" panose="020B0502040204020203" pitchFamily="34" charset="0"/>
              </a:rPr>
              <a:t> publică</a:t>
            </a:r>
            <a:r>
              <a:rPr lang="en-US" sz="4000" dirty="0">
                <a:latin typeface="Bahnschrift SemiBold Condensed" panose="020B0502040204020203" pitchFamily="34" charset="0"/>
              </a:rPr>
              <a:t>”</a:t>
            </a:r>
            <a:r>
              <a:rPr lang="ro-RO" sz="4000" dirty="0">
                <a:latin typeface="Bahnschrift SemiBold Condensed" panose="020B0502040204020203" pitchFamily="34" charset="0"/>
              </a:rPr>
              <a:t>.</a:t>
            </a:r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CF399221-D535-42BF-BC8E-A47B544826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6312779"/>
              </p:ext>
            </p:extLst>
          </p:nvPr>
        </p:nvGraphicFramePr>
        <p:xfrm>
          <a:off x="1154966" y="665824"/>
          <a:ext cx="9116496" cy="6100840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690186">
                  <a:extLst>
                    <a:ext uri="{9D8B030D-6E8A-4147-A177-3AD203B41FA5}">
                      <a16:colId xmlns:a16="http://schemas.microsoft.com/office/drawing/2014/main" val="3072990977"/>
                    </a:ext>
                  </a:extLst>
                </a:gridCol>
                <a:gridCol w="4370867">
                  <a:extLst>
                    <a:ext uri="{9D8B030D-6E8A-4147-A177-3AD203B41FA5}">
                      <a16:colId xmlns:a16="http://schemas.microsoft.com/office/drawing/2014/main" val="3354544674"/>
                    </a:ext>
                  </a:extLst>
                </a:gridCol>
                <a:gridCol w="1315766">
                  <a:extLst>
                    <a:ext uri="{9D8B030D-6E8A-4147-A177-3AD203B41FA5}">
                      <a16:colId xmlns:a16="http://schemas.microsoft.com/office/drawing/2014/main" val="260686817"/>
                    </a:ext>
                  </a:extLst>
                </a:gridCol>
                <a:gridCol w="612822">
                  <a:extLst>
                    <a:ext uri="{9D8B030D-6E8A-4147-A177-3AD203B41FA5}">
                      <a16:colId xmlns:a16="http://schemas.microsoft.com/office/drawing/2014/main" val="227565256"/>
                    </a:ext>
                  </a:extLst>
                </a:gridCol>
                <a:gridCol w="2126855">
                  <a:extLst>
                    <a:ext uri="{9D8B030D-6E8A-4147-A177-3AD203B41FA5}">
                      <a16:colId xmlns:a16="http://schemas.microsoft.com/office/drawing/2014/main" val="62914617"/>
                    </a:ext>
                  </a:extLst>
                </a:gridCol>
              </a:tblGrid>
              <a:tr h="2494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Data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Tipul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activității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Locul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desfășurării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Ora</a:t>
                      </a:r>
                      <a:endParaRPr lang="ro-RO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Responsabili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extLst>
                  <a:ext uri="{0D108BD9-81ED-4DB2-BD59-A6C34878D82A}">
                    <a16:rowId xmlns:a16="http://schemas.microsoft.com/office/drawing/2014/main" val="3755346906"/>
                  </a:ext>
                </a:extLst>
              </a:tr>
              <a:tr h="308670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24.11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marți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o-RO" sz="10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Deschiderea oficială a decadei Comisia Metodică </a:t>
                      </a:r>
                      <a:r>
                        <a:rPr lang="en-US" sz="1000" dirty="0">
                          <a:effectLst/>
                        </a:rPr>
                        <a:t>“</a:t>
                      </a:r>
                      <a:r>
                        <a:rPr lang="ro-RO" sz="1000" dirty="0">
                          <a:effectLst/>
                        </a:rPr>
                        <a:t>Alimentație Publică</a:t>
                      </a:r>
                      <a:r>
                        <a:rPr lang="en-US" sz="1000" dirty="0">
                          <a:effectLst/>
                        </a:rPr>
                        <a:t>”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Holul școlii</a:t>
                      </a:r>
                      <a:endParaRPr lang="ro-RO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8</a:t>
                      </a:r>
                      <a:r>
                        <a:rPr lang="en-US" sz="1000" dirty="0">
                          <a:effectLst/>
                        </a:rPr>
                        <a:t>.00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O. </a:t>
                      </a:r>
                      <a:r>
                        <a:rPr lang="ro-RO" sz="1000" dirty="0" err="1">
                          <a:effectLst/>
                        </a:rPr>
                        <a:t>Surchiceanu</a:t>
                      </a:r>
                      <a:endParaRPr lang="ro-RO" sz="10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extLst>
                  <a:ext uri="{0D108BD9-81ED-4DB2-BD59-A6C34878D82A}">
                    <a16:rowId xmlns:a16="http://schemas.microsoft.com/office/drawing/2014/main" val="1774557155"/>
                  </a:ext>
                </a:extLst>
              </a:tr>
              <a:tr h="308670"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Expoziție: Articole de panificație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Holul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școlii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9.30-12.30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Maiștri-instructori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extLst>
                  <a:ext uri="{0D108BD9-81ED-4DB2-BD59-A6C34878D82A}">
                    <a16:rowId xmlns:a16="http://schemas.microsoft.com/office/drawing/2014/main" val="1485454617"/>
                  </a:ext>
                </a:extLst>
              </a:tr>
              <a:tr h="154336"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Galeria gazetelor de perete 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Holul școlii</a:t>
                      </a:r>
                      <a:endParaRPr lang="ro-RO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9.00</a:t>
                      </a:r>
                      <a:endParaRPr lang="ro-RO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Maiștri-instructori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extLst>
                  <a:ext uri="{0D108BD9-81ED-4DB2-BD59-A6C34878D82A}">
                    <a16:rowId xmlns:a16="http://schemas.microsoft.com/office/drawing/2014/main" val="3005959245"/>
                  </a:ext>
                </a:extLst>
              </a:tr>
              <a:tr h="154336"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Lecție publică teorie 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Sala de clasă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</a:rPr>
                        <a:t> Profesor </a:t>
                      </a:r>
                      <a:r>
                        <a:rPr lang="ro-RO" sz="1000" dirty="0" err="1">
                          <a:effectLst/>
                        </a:rPr>
                        <a:t>Surchiceanu</a:t>
                      </a:r>
                      <a:r>
                        <a:rPr lang="ro-RO" sz="1000" dirty="0">
                          <a:effectLst/>
                        </a:rPr>
                        <a:t> Olga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extLst>
                  <a:ext uri="{0D108BD9-81ED-4DB2-BD59-A6C34878D82A}">
                    <a16:rowId xmlns:a16="http://schemas.microsoft.com/office/drawing/2014/main" val="4227519363"/>
                  </a:ext>
                </a:extLst>
              </a:tr>
              <a:tr h="308670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25.11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miercuri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Lecție publică teorie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Lecție publică teorie 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Sala de </a:t>
                      </a:r>
                      <a:r>
                        <a:rPr lang="en-US" sz="1000" dirty="0" err="1">
                          <a:effectLst/>
                        </a:rPr>
                        <a:t>clasă</a:t>
                      </a:r>
                      <a:endParaRPr lang="ro-RO" sz="10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Sala de clasă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10.30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12.15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Profesor Zestrea Maria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Profesor </a:t>
                      </a:r>
                      <a:r>
                        <a:rPr lang="ro-RO" sz="1000" dirty="0" err="1">
                          <a:effectLst/>
                        </a:rPr>
                        <a:t>Railean</a:t>
                      </a:r>
                      <a:r>
                        <a:rPr lang="ro-RO" sz="1000" dirty="0">
                          <a:effectLst/>
                        </a:rPr>
                        <a:t> Mariana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extLst>
                  <a:ext uri="{0D108BD9-81ED-4DB2-BD59-A6C34878D82A}">
                    <a16:rowId xmlns:a16="http://schemas.microsoft.com/office/drawing/2014/main" val="3955596913"/>
                  </a:ext>
                </a:extLst>
              </a:tr>
              <a:tr h="154336"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 err="1">
                          <a:effectLst/>
                        </a:rPr>
                        <a:t>Microactivitate</a:t>
                      </a:r>
                      <a:r>
                        <a:rPr lang="ro-RO" sz="1000" dirty="0">
                          <a:effectLst/>
                        </a:rPr>
                        <a:t> plierea șervețelelor de masă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Hol 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11.30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Maistru-profesor </a:t>
                      </a:r>
                      <a:r>
                        <a:rPr lang="ro-RO" sz="1000" dirty="0" err="1">
                          <a:effectLst/>
                        </a:rPr>
                        <a:t>Avtudov</a:t>
                      </a:r>
                      <a:r>
                        <a:rPr lang="ro-RO" sz="1000" dirty="0">
                          <a:effectLst/>
                        </a:rPr>
                        <a:t> Liuba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extLst>
                  <a:ext uri="{0D108BD9-81ED-4DB2-BD59-A6C34878D82A}">
                    <a16:rowId xmlns:a16="http://schemas.microsoft.com/office/drawing/2014/main" val="1449567277"/>
                  </a:ext>
                </a:extLst>
              </a:tr>
              <a:tr h="154336"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Master </a:t>
                      </a:r>
                      <a:r>
                        <a:rPr lang="ro-RO" sz="1000" dirty="0" err="1">
                          <a:effectLst/>
                        </a:rPr>
                        <a:t>class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Laborator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14.00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extLst>
                  <a:ext uri="{0D108BD9-81ED-4DB2-BD59-A6C34878D82A}">
                    <a16:rowId xmlns:a16="http://schemas.microsoft.com/office/drawing/2014/main" val="1531347522"/>
                  </a:ext>
                </a:extLst>
              </a:tr>
              <a:tr h="154336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26.11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r>
                        <a:rPr lang="ro-RO" sz="1000" dirty="0">
                          <a:effectLst/>
                        </a:rPr>
                        <a:t>joi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 err="1">
                          <a:effectLst/>
                        </a:rPr>
                        <a:t>Microactivitate</a:t>
                      </a:r>
                      <a:r>
                        <a:rPr lang="ro-RO" sz="1000" dirty="0">
                          <a:effectLst/>
                        </a:rPr>
                        <a:t> </a:t>
                      </a:r>
                      <a:r>
                        <a:rPr lang="ro-RO" sz="1000" dirty="0" err="1">
                          <a:effectLst/>
                        </a:rPr>
                        <a:t>Mezamplast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Hol 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11.30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Maistru - profesor Zestrea Maria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extLst>
                  <a:ext uri="{0D108BD9-81ED-4DB2-BD59-A6C34878D82A}">
                    <a16:rowId xmlns:a16="http://schemas.microsoft.com/office/drawing/2014/main" val="409785467"/>
                  </a:ext>
                </a:extLst>
              </a:tr>
              <a:tr h="308670"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Erudit </a:t>
                      </a:r>
                      <a:r>
                        <a:rPr lang="ro-RO" sz="1000" dirty="0" err="1">
                          <a:effectLst/>
                        </a:rPr>
                        <a:t>cafe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Sala de clasă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13.30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Maistru -profesor </a:t>
                      </a:r>
                      <a:r>
                        <a:rPr lang="ro-RO" sz="1000" dirty="0" err="1">
                          <a:effectLst/>
                        </a:rPr>
                        <a:t>Railean</a:t>
                      </a:r>
                      <a:r>
                        <a:rPr lang="ro-RO" sz="1000" dirty="0">
                          <a:effectLst/>
                        </a:rPr>
                        <a:t> Mariana 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extLst>
                  <a:ext uri="{0D108BD9-81ED-4DB2-BD59-A6C34878D82A}">
                    <a16:rowId xmlns:a16="http://schemas.microsoft.com/office/drawing/2014/main" val="2536817779"/>
                  </a:ext>
                </a:extLst>
              </a:tr>
              <a:tr h="308670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27.11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vineri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 err="1">
                          <a:effectLst/>
                        </a:rPr>
                        <a:t>Work</a:t>
                      </a:r>
                      <a:r>
                        <a:rPr lang="ro-RO" sz="1000" dirty="0">
                          <a:effectLst/>
                        </a:rPr>
                        <a:t> shop pregătirea pizza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Laborator 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9.00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Maistru- profesor </a:t>
                      </a:r>
                      <a:r>
                        <a:rPr lang="ro-RO" sz="1000" dirty="0" err="1">
                          <a:effectLst/>
                        </a:rPr>
                        <a:t>Surchiceanu</a:t>
                      </a:r>
                      <a:r>
                        <a:rPr lang="ro-RO" sz="1000" dirty="0">
                          <a:effectLst/>
                        </a:rPr>
                        <a:t> Olga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extLst>
                  <a:ext uri="{0D108BD9-81ED-4DB2-BD59-A6C34878D82A}">
                    <a16:rowId xmlns:a16="http://schemas.microsoft.com/office/drawing/2014/main" val="170900802"/>
                  </a:ext>
                </a:extLst>
              </a:tr>
              <a:tr h="308670"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 err="1">
                          <a:effectLst/>
                        </a:rPr>
                        <a:t>Microactivitate</a:t>
                      </a:r>
                      <a:r>
                        <a:rPr lang="ro-RO" sz="1000" dirty="0">
                          <a:effectLst/>
                        </a:rPr>
                        <a:t>: Prepararea clătitelor color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Sala cantinei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11.30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Maistru-profesor </a:t>
                      </a:r>
                      <a:r>
                        <a:rPr lang="ro-RO" sz="1000" dirty="0" err="1">
                          <a:effectLst/>
                        </a:rPr>
                        <a:t>Surchiceanu</a:t>
                      </a:r>
                      <a:r>
                        <a:rPr lang="ro-RO" sz="1000" dirty="0">
                          <a:effectLst/>
                        </a:rPr>
                        <a:t> Olga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extLst>
                  <a:ext uri="{0D108BD9-81ED-4DB2-BD59-A6C34878D82A}">
                    <a16:rowId xmlns:a16="http://schemas.microsoft.com/office/drawing/2014/main" val="276247677"/>
                  </a:ext>
                </a:extLst>
              </a:tr>
              <a:tr h="236351"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O călătorie în jurul lumii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Sala festivă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13.30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Maistru- profesor Zestrea Maria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extLst>
                  <a:ext uri="{0D108BD9-81ED-4DB2-BD59-A6C34878D82A}">
                    <a16:rowId xmlns:a16="http://schemas.microsoft.com/office/drawing/2014/main" val="3524700875"/>
                  </a:ext>
                </a:extLst>
              </a:tr>
              <a:tr h="30867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30.11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luni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 err="1">
                          <a:effectLst/>
                        </a:rPr>
                        <a:t>Microactivitate</a:t>
                      </a:r>
                      <a:r>
                        <a:rPr lang="ro-RO" sz="1000" dirty="0">
                          <a:effectLst/>
                        </a:rPr>
                        <a:t>: împletirea pâinii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Sala cantinei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11.30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Maistru -instructor  </a:t>
                      </a:r>
                      <a:r>
                        <a:rPr lang="ro-RO" sz="1000" dirty="0" err="1">
                          <a:effectLst/>
                        </a:rPr>
                        <a:t>Raileanu</a:t>
                      </a:r>
                      <a:r>
                        <a:rPr lang="ro-RO" sz="1000" dirty="0">
                          <a:effectLst/>
                        </a:rPr>
                        <a:t> Mariana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extLst>
                  <a:ext uri="{0D108BD9-81ED-4DB2-BD59-A6C34878D82A}">
                    <a16:rowId xmlns:a16="http://schemas.microsoft.com/office/drawing/2014/main" val="1399364244"/>
                  </a:ext>
                </a:extLst>
              </a:tr>
              <a:tr h="308670"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 err="1">
                          <a:effectLst/>
                        </a:rPr>
                        <a:t>Estafeta</a:t>
                      </a:r>
                      <a:r>
                        <a:rPr lang="ro-RO" sz="1000" dirty="0">
                          <a:effectLst/>
                        </a:rPr>
                        <a:t> culinară 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Laborator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13.00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Maistru -profesor </a:t>
                      </a:r>
                      <a:r>
                        <a:rPr lang="ro-RO" sz="1000" dirty="0" err="1">
                          <a:effectLst/>
                        </a:rPr>
                        <a:t>Surchiceanu</a:t>
                      </a:r>
                      <a:r>
                        <a:rPr lang="ro-RO" sz="1000" dirty="0">
                          <a:effectLst/>
                        </a:rPr>
                        <a:t> Olga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extLst>
                  <a:ext uri="{0D108BD9-81ED-4DB2-BD59-A6C34878D82A}">
                    <a16:rowId xmlns:a16="http://schemas.microsoft.com/office/drawing/2014/main" val="3070842397"/>
                  </a:ext>
                </a:extLst>
              </a:tr>
              <a:tr h="154336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01.12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marți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Lecție publică teorie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Sala de clasă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Profesor </a:t>
                      </a:r>
                      <a:r>
                        <a:rPr lang="ro-RO" sz="1000" dirty="0" err="1">
                          <a:effectLst/>
                        </a:rPr>
                        <a:t>Avtudov</a:t>
                      </a:r>
                      <a:r>
                        <a:rPr lang="ro-RO" sz="1000" dirty="0">
                          <a:effectLst/>
                        </a:rPr>
                        <a:t> Liuba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extLst>
                  <a:ext uri="{0D108BD9-81ED-4DB2-BD59-A6C34878D82A}">
                    <a16:rowId xmlns:a16="http://schemas.microsoft.com/office/drawing/2014/main" val="3614252586"/>
                  </a:ext>
                </a:extLst>
              </a:tr>
              <a:tr h="617338"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Lecție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deschisă</a:t>
                      </a:r>
                      <a:r>
                        <a:rPr lang="en-US" sz="1000" dirty="0">
                          <a:effectLst/>
                        </a:rPr>
                        <a:t> (</a:t>
                      </a:r>
                      <a:r>
                        <a:rPr lang="en-US" sz="1000" dirty="0" err="1">
                          <a:effectLst/>
                        </a:rPr>
                        <a:t>instruire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ro-RO" sz="1000" dirty="0">
                          <a:effectLst/>
                        </a:rPr>
                        <a:t> practică</a:t>
                      </a:r>
                      <a:r>
                        <a:rPr lang="en-US" sz="1000" dirty="0">
                          <a:effectLst/>
                        </a:rPr>
                        <a:t>)</a:t>
                      </a:r>
                      <a:endParaRPr lang="ro-RO" sz="10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 err="1">
                          <a:effectLst/>
                        </a:rPr>
                        <a:t>Microactivitate</a:t>
                      </a:r>
                      <a:r>
                        <a:rPr lang="ro-RO" sz="1000" dirty="0">
                          <a:effectLst/>
                        </a:rPr>
                        <a:t>: Modelarea clătitelor în diferite moduri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Laborator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Sala cantinei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9.00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11.30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Maistru- instructor Ciobanu Liliana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r>
                        <a:rPr lang="ro-RO" sz="1000" dirty="0">
                          <a:effectLst/>
                        </a:rPr>
                        <a:t>Maistru -instructor </a:t>
                      </a:r>
                      <a:r>
                        <a:rPr lang="ro-RO" sz="1000" dirty="0" err="1">
                          <a:effectLst/>
                        </a:rPr>
                        <a:t>Avtudov</a:t>
                      </a:r>
                      <a:r>
                        <a:rPr lang="ro-RO" sz="1000" dirty="0">
                          <a:effectLst/>
                        </a:rPr>
                        <a:t> Liuba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extLst>
                  <a:ext uri="{0D108BD9-81ED-4DB2-BD59-A6C34878D82A}">
                    <a16:rowId xmlns:a16="http://schemas.microsoft.com/office/drawing/2014/main" val="3978979547"/>
                  </a:ext>
                </a:extLst>
              </a:tr>
              <a:tr h="308670"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000" dirty="0">
                          <a:effectLst/>
                        </a:rPr>
                        <a:t>Master </a:t>
                      </a:r>
                      <a:r>
                        <a:rPr lang="ro-RO" sz="1000" dirty="0" err="1">
                          <a:effectLst/>
                        </a:rPr>
                        <a:t>class</a:t>
                      </a:r>
                      <a:r>
                        <a:rPr lang="ro-RO" sz="1000" dirty="0">
                          <a:effectLst/>
                        </a:rPr>
                        <a:t>: Descoperă combinații de gusturi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000" dirty="0">
                          <a:effectLst/>
                        </a:rPr>
                        <a:t>Laborator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13.30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000" dirty="0">
                          <a:effectLst/>
                        </a:rPr>
                        <a:t>Maistru -instructor </a:t>
                      </a:r>
                      <a:r>
                        <a:rPr lang="ro-RO" sz="1000" dirty="0" err="1">
                          <a:effectLst/>
                        </a:rPr>
                        <a:t>Surchiceanu</a:t>
                      </a:r>
                      <a:r>
                        <a:rPr lang="ro-RO" sz="1000" dirty="0">
                          <a:effectLst/>
                        </a:rPr>
                        <a:t> Olga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extLst>
                  <a:ext uri="{0D108BD9-81ED-4DB2-BD59-A6C34878D82A}">
                    <a16:rowId xmlns:a16="http://schemas.microsoft.com/office/drawing/2014/main" val="428094144"/>
                  </a:ext>
                </a:extLst>
              </a:tr>
              <a:tr h="308670"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Masă rotundă cu agenți economici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Sala festivă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 err="1">
                          <a:effectLst/>
                        </a:rPr>
                        <a:t>Avtudov</a:t>
                      </a:r>
                      <a:r>
                        <a:rPr lang="ro-RO" sz="1000" dirty="0">
                          <a:effectLst/>
                        </a:rPr>
                        <a:t> Liuba, Șef secție practică </a:t>
                      </a:r>
                      <a:r>
                        <a:rPr lang="ro-RO" sz="1000" dirty="0" err="1">
                          <a:effectLst/>
                        </a:rPr>
                        <a:t>Stîngaci</a:t>
                      </a:r>
                      <a:r>
                        <a:rPr lang="ro-RO" sz="1000" dirty="0">
                          <a:effectLst/>
                        </a:rPr>
                        <a:t> </a:t>
                      </a:r>
                      <a:r>
                        <a:rPr lang="ro-RO" sz="1000" dirty="0" err="1">
                          <a:effectLst/>
                        </a:rPr>
                        <a:t>Aliona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extLst>
                  <a:ext uri="{0D108BD9-81ED-4DB2-BD59-A6C34878D82A}">
                    <a16:rowId xmlns:a16="http://schemas.microsoft.com/office/drawing/2014/main" val="791943201"/>
                  </a:ext>
                </a:extLst>
              </a:tr>
              <a:tr h="308670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02.12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miercuri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 err="1">
                          <a:effectLst/>
                        </a:rPr>
                        <a:t>Microactivitae</a:t>
                      </a:r>
                      <a:r>
                        <a:rPr lang="ro-RO" sz="1000" dirty="0">
                          <a:effectLst/>
                        </a:rPr>
                        <a:t>: Împletirea sarmalelor 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Sala cantinei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11.30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Maistru- instructor Ciobanu Liliana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extLst>
                  <a:ext uri="{0D108BD9-81ED-4DB2-BD59-A6C34878D82A}">
                    <a16:rowId xmlns:a16="http://schemas.microsoft.com/office/drawing/2014/main" val="2750977066"/>
                  </a:ext>
                </a:extLst>
              </a:tr>
              <a:tr h="154336"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Master </a:t>
                      </a:r>
                      <a:r>
                        <a:rPr lang="ro-RO" sz="1000" dirty="0" err="1">
                          <a:effectLst/>
                        </a:rPr>
                        <a:t>class</a:t>
                      </a:r>
                      <a:r>
                        <a:rPr lang="ro-RO" sz="1000" dirty="0">
                          <a:effectLst/>
                        </a:rPr>
                        <a:t>: 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13.00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extLst>
                  <a:ext uri="{0D108BD9-81ED-4DB2-BD59-A6C34878D82A}">
                    <a16:rowId xmlns:a16="http://schemas.microsoft.com/office/drawing/2014/main" val="3039772810"/>
                  </a:ext>
                </a:extLst>
              </a:tr>
              <a:tr h="522025"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Analiza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rezultatelor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decadei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Sala de </a:t>
                      </a:r>
                      <a:r>
                        <a:rPr lang="en-US" sz="1000" dirty="0" err="1">
                          <a:effectLst/>
                        </a:rPr>
                        <a:t>clasă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</a:t>
                      </a:r>
                      <a:r>
                        <a:rPr lang="ro-RO" sz="1000" dirty="0">
                          <a:effectLst/>
                        </a:rPr>
                        <a:t>4</a:t>
                      </a:r>
                      <a:r>
                        <a:rPr lang="en-US" sz="1000" dirty="0">
                          <a:effectLst/>
                        </a:rPr>
                        <a:t>.00</a:t>
                      </a:r>
                      <a:endParaRPr lang="ro-RO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98" marR="227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Reprezentanții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comisiei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metodice</a:t>
                      </a:r>
                      <a:r>
                        <a:rPr lang="en-US" sz="1000" dirty="0">
                          <a:effectLst/>
                        </a:rPr>
                        <a:t>, </a:t>
                      </a:r>
                      <a:r>
                        <a:rPr lang="en-US" sz="1000" dirty="0" err="1">
                          <a:effectLst/>
                        </a:rPr>
                        <a:t>Șef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secție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instruire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practică</a:t>
                      </a:r>
                      <a:endParaRPr lang="ro-RO" sz="1000" dirty="0">
                        <a:effectLst/>
                      </a:endParaRPr>
                    </a:p>
                  </a:txBody>
                  <a:tcPr marL="22798" marR="22798" marT="0" marB="0"/>
                </a:tc>
                <a:extLst>
                  <a:ext uri="{0D108BD9-81ED-4DB2-BD59-A6C34878D82A}">
                    <a16:rowId xmlns:a16="http://schemas.microsoft.com/office/drawing/2014/main" val="361640047"/>
                  </a:ext>
                </a:extLst>
              </a:tr>
            </a:tbl>
          </a:graphicData>
        </a:graphic>
      </p:graphicFrame>
      <p:pic>
        <p:nvPicPr>
          <p:cNvPr id="1028" name="Picture 4" descr="Restaurantul Fratii Jecan angajeaza ajutor de bucatar - ZTV.ro - Zalau TV">
            <a:extLst>
              <a:ext uri="{FF2B5EF4-FFF2-40B4-BE49-F238E27FC236}">
                <a16:creationId xmlns:a16="http://schemas.microsoft.com/office/drawing/2014/main" id="{BD32D7BD-902C-4323-8D0F-C3CEA6721A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7156" y="2657059"/>
            <a:ext cx="1327738" cy="1543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ngajare Cofetar angajam cofetar cu experienta zona Vitan - anuntul.ro -  Vz6r4X">
            <a:extLst>
              <a:ext uri="{FF2B5EF4-FFF2-40B4-BE49-F238E27FC236}">
                <a16:creationId xmlns:a16="http://schemas.microsoft.com/office/drawing/2014/main" id="{B5DF619B-4662-4251-BF96-851760CE11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7538" y="126851"/>
            <a:ext cx="1924256" cy="1407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9081741"/>
      </p:ext>
    </p:extLst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283</Words>
  <Application>Microsoft Office PowerPoint</Application>
  <PresentationFormat>Ecran lat</PresentationFormat>
  <Paragraphs>107</Paragraphs>
  <Slides>1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5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</vt:i4>
      </vt:variant>
    </vt:vector>
  </HeadingPairs>
  <TitlesOfParts>
    <vt:vector size="7" baseType="lpstr">
      <vt:lpstr>Arial</vt:lpstr>
      <vt:lpstr>Bahnschrift SemiBold Condensed</vt:lpstr>
      <vt:lpstr>Calibri</vt:lpstr>
      <vt:lpstr>Calibri Light</vt:lpstr>
      <vt:lpstr>Times New Roman</vt:lpstr>
      <vt:lpstr>Temă Office</vt:lpstr>
      <vt:lpstr>    DECADA COMISIEI METODICE “Alimentația publică”.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 PowerPoint</dc:title>
  <dc:creator>SPBubuieci</dc:creator>
  <cp:lastModifiedBy>SPBubuieci</cp:lastModifiedBy>
  <cp:revision>25</cp:revision>
  <dcterms:created xsi:type="dcterms:W3CDTF">2020-02-13T08:48:20Z</dcterms:created>
  <dcterms:modified xsi:type="dcterms:W3CDTF">2020-11-23T11:54:32Z</dcterms:modified>
</cp:coreProperties>
</file>